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51"/>
  </p:notesMasterIdLst>
  <p:sldIdLst>
    <p:sldId id="281" r:id="rId2"/>
    <p:sldId id="289" r:id="rId3"/>
    <p:sldId id="303" r:id="rId4"/>
    <p:sldId id="336" r:id="rId5"/>
    <p:sldId id="338" r:id="rId6"/>
    <p:sldId id="327" r:id="rId7"/>
    <p:sldId id="341" r:id="rId8"/>
    <p:sldId id="325" r:id="rId9"/>
    <p:sldId id="340" r:id="rId10"/>
    <p:sldId id="326" r:id="rId11"/>
    <p:sldId id="328" r:id="rId12"/>
    <p:sldId id="329" r:id="rId13"/>
    <p:sldId id="331" r:id="rId14"/>
    <p:sldId id="342" r:id="rId15"/>
    <p:sldId id="343" r:id="rId16"/>
    <p:sldId id="333" r:id="rId17"/>
    <p:sldId id="319" r:id="rId18"/>
    <p:sldId id="320" r:id="rId19"/>
    <p:sldId id="324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4" r:id="rId38"/>
    <p:sldId id="363" r:id="rId39"/>
    <p:sldId id="365" r:id="rId40"/>
    <p:sldId id="367" r:id="rId41"/>
    <p:sldId id="368" r:id="rId42"/>
    <p:sldId id="375" r:id="rId43"/>
    <p:sldId id="369" r:id="rId44"/>
    <p:sldId id="373" r:id="rId45"/>
    <p:sldId id="371" r:id="rId46"/>
    <p:sldId id="372" r:id="rId47"/>
    <p:sldId id="377" r:id="rId48"/>
    <p:sldId id="376" r:id="rId49"/>
    <p:sldId id="378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F6BB00"/>
    <a:srgbClr val="CC33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1" autoAdjust="0"/>
    <p:restoredTop sz="94610" autoAdjust="0"/>
  </p:normalViewPr>
  <p:slideViewPr>
    <p:cSldViewPr>
      <p:cViewPr>
        <p:scale>
          <a:sx n="75" d="100"/>
          <a:sy n="75" d="100"/>
        </p:scale>
        <p:origin x="-782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58B4F-0AE0-4593-B183-5D6237B7C845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33B45-7560-4628-AA56-6C4B2D1D44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3B45-7560-4628-AA56-6C4B2D1D44E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12095-3156-4A53-8C0B-E82F408155C1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F4E0128-942C-452B-9F58-367783E16F27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 spd="slow" advClick="0" advTm="4000">
    <p:strips dir="ru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42;&#1042;%20&#1052;&#1042;&#1044;%20&#1056;&#1060;\123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media" Target="file:///F:\&#1042;&#1042;%20&#1052;&#1042;&#1044;%20&#1056;&#1060;\123.mp3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10" Type="http://schemas.openxmlformats.org/officeDocument/2006/relationships/image" Target="../media/image178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2.jpeg"/><Relationship Id="rId7" Type="http://schemas.openxmlformats.org/officeDocument/2006/relationships/image" Target="../media/image206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12" Type="http://schemas.openxmlformats.org/officeDocument/2006/relationships/image" Target="../media/image218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2.jpeg"/><Relationship Id="rId11" Type="http://schemas.openxmlformats.org/officeDocument/2006/relationships/image" Target="../media/image217.jpeg"/><Relationship Id="rId5" Type="http://schemas.openxmlformats.org/officeDocument/2006/relationships/image" Target="../media/image211.jpeg"/><Relationship Id="rId10" Type="http://schemas.openxmlformats.org/officeDocument/2006/relationships/image" Target="../media/image216.jpeg"/><Relationship Id="rId4" Type="http://schemas.openxmlformats.org/officeDocument/2006/relationships/image" Target="../media/image210.jpeg"/><Relationship Id="rId9" Type="http://schemas.openxmlformats.org/officeDocument/2006/relationships/image" Target="../media/image21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227.jpeg"/><Relationship Id="rId7" Type="http://schemas.openxmlformats.org/officeDocument/2006/relationships/image" Target="../media/image231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0.jpeg"/><Relationship Id="rId11" Type="http://schemas.openxmlformats.org/officeDocument/2006/relationships/image" Target="../media/image235.jpeg"/><Relationship Id="rId5" Type="http://schemas.openxmlformats.org/officeDocument/2006/relationships/image" Target="../media/image229.jpeg"/><Relationship Id="rId10" Type="http://schemas.openxmlformats.org/officeDocument/2006/relationships/image" Target="../media/image234.jpeg"/><Relationship Id="rId4" Type="http://schemas.openxmlformats.org/officeDocument/2006/relationships/image" Target="../media/image228.jpeg"/><Relationship Id="rId9" Type="http://schemas.openxmlformats.org/officeDocument/2006/relationships/image" Target="../media/image2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242.jpeg"/><Relationship Id="rId7" Type="http://schemas.openxmlformats.org/officeDocument/2006/relationships/image" Target="../media/image246.jpeg"/><Relationship Id="rId12" Type="http://schemas.openxmlformats.org/officeDocument/2006/relationships/image" Target="../media/image2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5.jpeg"/><Relationship Id="rId11" Type="http://schemas.openxmlformats.org/officeDocument/2006/relationships/image" Target="../media/image250.jpeg"/><Relationship Id="rId5" Type="http://schemas.openxmlformats.org/officeDocument/2006/relationships/image" Target="../media/image244.jpeg"/><Relationship Id="rId10" Type="http://schemas.openxmlformats.org/officeDocument/2006/relationships/image" Target="../media/image249.jpeg"/><Relationship Id="rId4" Type="http://schemas.openxmlformats.org/officeDocument/2006/relationships/image" Target="../media/image243.jpeg"/><Relationship Id="rId9" Type="http://schemas.openxmlformats.org/officeDocument/2006/relationships/image" Target="../media/image24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13" Type="http://schemas.openxmlformats.org/officeDocument/2006/relationships/image" Target="../media/image262.jpeg"/><Relationship Id="rId3" Type="http://schemas.openxmlformats.org/officeDocument/2006/relationships/image" Target="../media/image252.jpeg"/><Relationship Id="rId7" Type="http://schemas.openxmlformats.org/officeDocument/2006/relationships/image" Target="../media/image256.jpeg"/><Relationship Id="rId12" Type="http://schemas.openxmlformats.org/officeDocument/2006/relationships/image" Target="../media/image2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5.jpeg"/><Relationship Id="rId11" Type="http://schemas.openxmlformats.org/officeDocument/2006/relationships/image" Target="../media/image260.jpeg"/><Relationship Id="rId5" Type="http://schemas.openxmlformats.org/officeDocument/2006/relationships/image" Target="../media/image254.jpeg"/><Relationship Id="rId10" Type="http://schemas.openxmlformats.org/officeDocument/2006/relationships/image" Target="../media/image259.jpeg"/><Relationship Id="rId4" Type="http://schemas.openxmlformats.org/officeDocument/2006/relationships/image" Target="../media/image253.jpeg"/><Relationship Id="rId9" Type="http://schemas.openxmlformats.org/officeDocument/2006/relationships/image" Target="../media/image25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63.jpeg"/><Relationship Id="rId7" Type="http://schemas.openxmlformats.org/officeDocument/2006/relationships/image" Target="../media/image2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6.jpeg"/><Relationship Id="rId11" Type="http://schemas.openxmlformats.org/officeDocument/2006/relationships/image" Target="../media/image271.jpeg"/><Relationship Id="rId5" Type="http://schemas.openxmlformats.org/officeDocument/2006/relationships/image" Target="../media/image265.jpeg"/><Relationship Id="rId10" Type="http://schemas.openxmlformats.org/officeDocument/2006/relationships/image" Target="../media/image270.jpeg"/><Relationship Id="rId4" Type="http://schemas.openxmlformats.org/officeDocument/2006/relationships/image" Target="../media/image264.jpeg"/><Relationship Id="rId9" Type="http://schemas.openxmlformats.org/officeDocument/2006/relationships/image" Target="../media/image2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eg"/><Relationship Id="rId13" Type="http://schemas.openxmlformats.org/officeDocument/2006/relationships/image" Target="../media/image282.jpeg"/><Relationship Id="rId3" Type="http://schemas.openxmlformats.org/officeDocument/2006/relationships/image" Target="../media/image272.jpeg"/><Relationship Id="rId7" Type="http://schemas.openxmlformats.org/officeDocument/2006/relationships/image" Target="../media/image276.jpeg"/><Relationship Id="rId12" Type="http://schemas.openxmlformats.org/officeDocument/2006/relationships/image" Target="../media/image2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5.jpeg"/><Relationship Id="rId11" Type="http://schemas.openxmlformats.org/officeDocument/2006/relationships/image" Target="../media/image280.jpeg"/><Relationship Id="rId5" Type="http://schemas.openxmlformats.org/officeDocument/2006/relationships/image" Target="../media/image274.jpeg"/><Relationship Id="rId10" Type="http://schemas.openxmlformats.org/officeDocument/2006/relationships/image" Target="../media/image279.jpeg"/><Relationship Id="rId4" Type="http://schemas.openxmlformats.org/officeDocument/2006/relationships/image" Target="../media/image273.jpeg"/><Relationship Id="rId9" Type="http://schemas.openxmlformats.org/officeDocument/2006/relationships/image" Target="../media/image2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jpeg"/><Relationship Id="rId3" Type="http://schemas.openxmlformats.org/officeDocument/2006/relationships/image" Target="../media/image285.jpeg"/><Relationship Id="rId7" Type="http://schemas.openxmlformats.org/officeDocument/2006/relationships/image" Target="../media/image2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jpeg"/><Relationship Id="rId3" Type="http://schemas.openxmlformats.org/officeDocument/2006/relationships/image" Target="../media/image291.jpeg"/><Relationship Id="rId7" Type="http://schemas.openxmlformats.org/officeDocument/2006/relationships/image" Target="../media/image29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9.jpeg"/><Relationship Id="rId4" Type="http://schemas.openxmlformats.org/officeDocument/2006/relationships/image" Target="../media/image2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7" Type="http://schemas.openxmlformats.org/officeDocument/2006/relationships/image" Target="../media/image30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3.jpeg"/><Relationship Id="rId5" Type="http://schemas.openxmlformats.org/officeDocument/2006/relationships/image" Target="../media/image302.jpeg"/><Relationship Id="rId4" Type="http://schemas.openxmlformats.org/officeDocument/2006/relationships/image" Target="../media/image30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jpeg"/><Relationship Id="rId3" Type="http://schemas.openxmlformats.org/officeDocument/2006/relationships/image" Target="../media/image305.jpeg"/><Relationship Id="rId7" Type="http://schemas.openxmlformats.org/officeDocument/2006/relationships/image" Target="../media/image30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8.jpeg"/><Relationship Id="rId5" Type="http://schemas.openxmlformats.org/officeDocument/2006/relationships/image" Target="../media/image307.jpeg"/><Relationship Id="rId10" Type="http://schemas.openxmlformats.org/officeDocument/2006/relationships/image" Target="../media/image312.jpeg"/><Relationship Id="rId4" Type="http://schemas.openxmlformats.org/officeDocument/2006/relationships/image" Target="../media/image306.jpeg"/><Relationship Id="rId9" Type="http://schemas.openxmlformats.org/officeDocument/2006/relationships/image" Target="../media/image31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3" Type="http://schemas.openxmlformats.org/officeDocument/2006/relationships/image" Target="../media/image313.jpeg"/><Relationship Id="rId7" Type="http://schemas.openxmlformats.org/officeDocument/2006/relationships/image" Target="../media/image3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6.jpeg"/><Relationship Id="rId5" Type="http://schemas.openxmlformats.org/officeDocument/2006/relationships/image" Target="../media/image315.jpeg"/><Relationship Id="rId4" Type="http://schemas.openxmlformats.org/officeDocument/2006/relationships/image" Target="../media/image31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jpeg"/><Relationship Id="rId3" Type="http://schemas.openxmlformats.org/officeDocument/2006/relationships/image" Target="../media/image319.jpeg"/><Relationship Id="rId7" Type="http://schemas.openxmlformats.org/officeDocument/2006/relationships/image" Target="../media/image3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2.jpeg"/><Relationship Id="rId11" Type="http://schemas.openxmlformats.org/officeDocument/2006/relationships/image" Target="../media/image327.jpeg"/><Relationship Id="rId5" Type="http://schemas.openxmlformats.org/officeDocument/2006/relationships/image" Target="../media/image321.jpeg"/><Relationship Id="rId10" Type="http://schemas.openxmlformats.org/officeDocument/2006/relationships/image" Target="../media/image326.jpeg"/><Relationship Id="rId4" Type="http://schemas.openxmlformats.org/officeDocument/2006/relationships/image" Target="../media/image320.jpeg"/><Relationship Id="rId9" Type="http://schemas.openxmlformats.org/officeDocument/2006/relationships/image" Target="../media/image32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7" Type="http://schemas.openxmlformats.org/officeDocument/2006/relationships/image" Target="../media/image3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1.jpeg"/><Relationship Id="rId5" Type="http://schemas.openxmlformats.org/officeDocument/2006/relationships/image" Target="../media/image330.jpeg"/><Relationship Id="rId4" Type="http://schemas.openxmlformats.org/officeDocument/2006/relationships/image" Target="../media/image3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733256"/>
            <a:ext cx="8496944" cy="76352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24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12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 descr="H:\ВВ МВД РФ\1. КУОО ВВ МВД РФ\Наклейки и др\эмблема КУАТ_ОДОН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404664"/>
            <a:ext cx="5544616" cy="5544616"/>
          </a:xfrm>
          <a:prstGeom prst="rect">
            <a:avLst/>
          </a:prstGeom>
          <a:noFill/>
        </p:spPr>
      </p:pic>
      <p:pic>
        <p:nvPicPr>
          <p:cNvPr id="3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04665"/>
            <a:ext cx="8367794" cy="5935964"/>
          </a:xfrm>
          <a:prstGeom prst="rect">
            <a:avLst/>
          </a:prstGeom>
          <a:noFill/>
        </p:spPr>
      </p:pic>
      <p:pic>
        <p:nvPicPr>
          <p:cNvPr id="1027" name="Picture 3" descr="H:\ВВ МВД РФ\1. КУОО ВВ МВД РФ\Наклейки и др\наклейка (организации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5661248"/>
            <a:ext cx="967941" cy="637102"/>
          </a:xfrm>
          <a:prstGeom prst="rect">
            <a:avLst/>
          </a:prstGeom>
          <a:noFill/>
        </p:spPr>
      </p:pic>
      <p:pic>
        <p:nvPicPr>
          <p:cNvPr id="1028" name="Picture 4" descr="C:\Users\admin\Documents\Герб техникума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5661248"/>
            <a:ext cx="517567" cy="683772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779912" y="5805264"/>
            <a:ext cx="1547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bg1"/>
                </a:solidFill>
              </a:rPr>
              <a:t>2013 –2014  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145328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509120"/>
            <a:ext cx="8352928" cy="1296144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+mn-lt"/>
              </a:rPr>
              <a:t>25.04.2014г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Члены военно-патриотического клуба «ОДОН» Каменск-Уральского агропромышленного техникума под руководством В. Ершова в рамках проведения «Дня защиты детей» выезжали с показательными выступлениями в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+mn-lt"/>
              </a:rPr>
              <a:t>Бродовскую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 школу Каменского городского округа (охват 103 чел. в возрасте от 8 до 14 лет).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4" name="Picture 2" descr="E:\ВВ\Мероприятия!!!!!!!!!!!!!!!!!!!!!!!!!!!!!!!!!!!!!!!!!!!!!!!\3\DSC001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2593"/>
          <a:stretch>
            <a:fillRect/>
          </a:stretch>
        </p:blipFill>
        <p:spPr bwMode="auto">
          <a:xfrm>
            <a:off x="611560" y="2492896"/>
            <a:ext cx="2905522" cy="186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 descr="E:\ВВ\Мероприятия!!!!!!!!!!!!!!!!!!!!!!!!!!!!!!!!!!!!!!!!!!!!!!!\3\DSC00144.JPG"/>
          <p:cNvPicPr>
            <a:picLocks noChangeAspect="1" noChangeArrowheads="1"/>
          </p:cNvPicPr>
          <p:nvPr/>
        </p:nvPicPr>
        <p:blipFill>
          <a:blip r:embed="rId3" cstate="print"/>
          <a:srcRect l="14286" t="7142" r="19048"/>
          <a:stretch>
            <a:fillRect/>
          </a:stretch>
        </p:blipFill>
        <p:spPr bwMode="auto">
          <a:xfrm>
            <a:off x="3995936" y="2636912"/>
            <a:ext cx="100811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E:\ВВ\Мероприятия!!!!!!!!!!!!!!!!!!!!!!!!!!!!!!!!!!!!!!!!!!!!!!!\3\DSC00146.JPG"/>
          <p:cNvPicPr>
            <a:picLocks noChangeAspect="1" noChangeArrowheads="1"/>
          </p:cNvPicPr>
          <p:nvPr/>
        </p:nvPicPr>
        <p:blipFill>
          <a:blip r:embed="rId4" cstate="print"/>
          <a:srcRect l="12712" r="3390"/>
          <a:stretch>
            <a:fillRect/>
          </a:stretch>
        </p:blipFill>
        <p:spPr bwMode="auto">
          <a:xfrm>
            <a:off x="3635896" y="692696"/>
            <a:ext cx="1879409" cy="170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620688"/>
            <a:ext cx="2376264" cy="177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4" descr="E:\ВВ\Мероприятия!!!!!!!!!!!!!!!!!!!!!!!!!!!!!!!!!!!!!!!!!!!!!!!\3\DSC00128.JPG"/>
          <p:cNvPicPr>
            <a:picLocks noChangeAspect="1" noChangeArrowheads="1"/>
          </p:cNvPicPr>
          <p:nvPr/>
        </p:nvPicPr>
        <p:blipFill>
          <a:blip r:embed="rId6" cstate="print"/>
          <a:srcRect b="6650"/>
          <a:stretch>
            <a:fillRect/>
          </a:stretch>
        </p:blipFill>
        <p:spPr bwMode="auto">
          <a:xfrm>
            <a:off x="5508104" y="2564904"/>
            <a:ext cx="3024336" cy="1828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E:\ВВ\Мероприятия!!!!!!!!!!!!!!!!!!!!!!!!!!!!!!!!!!!!!!!!!!!!!!!\3\DSC00134.JPG"/>
          <p:cNvPicPr>
            <a:picLocks noChangeAspect="1" noChangeArrowheads="1"/>
          </p:cNvPicPr>
          <p:nvPr/>
        </p:nvPicPr>
        <p:blipFill>
          <a:blip r:embed="rId7" cstate="print"/>
          <a:srcRect l="15909" t="22400" r="4545"/>
          <a:stretch>
            <a:fillRect/>
          </a:stretch>
        </p:blipFill>
        <p:spPr bwMode="auto">
          <a:xfrm>
            <a:off x="683568" y="620688"/>
            <a:ext cx="2390369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6(7)-2014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85184"/>
            <a:ext cx="8147248" cy="79208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</a:rPr>
              <a:t>08.05.2014.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Участие в праздничном концерте, посвященном Дню Победы в Каменск-Уральском агропромышленном техникуме с приглашением педагогов, студентов и ветеранов (охват более 140 студентов и 8 ветеранов).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122" name="Picture 2" descr="H:\34. День Победы в КУАТ. 08.05.2014\DSC_07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081" t="9216" r="6139"/>
          <a:stretch>
            <a:fillRect/>
          </a:stretch>
        </p:blipFill>
        <p:spPr bwMode="auto">
          <a:xfrm>
            <a:off x="5508104" y="2780928"/>
            <a:ext cx="3002111" cy="2016224"/>
          </a:xfrm>
          <a:prstGeom prst="rect">
            <a:avLst/>
          </a:prstGeom>
          <a:noFill/>
        </p:spPr>
      </p:pic>
      <p:pic>
        <p:nvPicPr>
          <p:cNvPr id="5123" name="Picture 3" descr="H:\34. День Победы в КУАТ. 08.05.2014\DSC_0674.JPG"/>
          <p:cNvPicPr>
            <a:picLocks noChangeAspect="1" noChangeArrowheads="1"/>
          </p:cNvPicPr>
          <p:nvPr/>
        </p:nvPicPr>
        <p:blipFill>
          <a:blip r:embed="rId3" cstate="print"/>
          <a:srcRect l="6227" r="4524"/>
          <a:stretch>
            <a:fillRect/>
          </a:stretch>
        </p:blipFill>
        <p:spPr bwMode="auto">
          <a:xfrm>
            <a:off x="5508104" y="548680"/>
            <a:ext cx="2709301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 descr="H:\34. День Победы в КУАТ. 08.05.2014\DSC_0688.JPG"/>
          <p:cNvPicPr>
            <a:picLocks noChangeAspect="1" noChangeArrowheads="1"/>
          </p:cNvPicPr>
          <p:nvPr/>
        </p:nvPicPr>
        <p:blipFill>
          <a:blip r:embed="rId4" cstate="print"/>
          <a:srcRect b="17391"/>
          <a:stretch>
            <a:fillRect/>
          </a:stretch>
        </p:blipFill>
        <p:spPr bwMode="auto">
          <a:xfrm>
            <a:off x="3131840" y="2132856"/>
            <a:ext cx="2200005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 descr="H:\34. День Победы в КУАТ. 08.05.2014\DSC_0699.JPG"/>
          <p:cNvPicPr>
            <a:picLocks noChangeAspect="1" noChangeArrowheads="1"/>
          </p:cNvPicPr>
          <p:nvPr/>
        </p:nvPicPr>
        <p:blipFill>
          <a:blip r:embed="rId5" cstate="print"/>
          <a:srcRect l="16548" t="10401" b="20255"/>
          <a:stretch>
            <a:fillRect/>
          </a:stretch>
        </p:blipFill>
        <p:spPr bwMode="auto">
          <a:xfrm>
            <a:off x="1691680" y="548680"/>
            <a:ext cx="1296144" cy="1621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9" name="Picture 9" descr="H:\34. День Победы в КУАТ. 08.05.2014\DSC_06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692696"/>
            <a:ext cx="1861586" cy="1236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6" descr="H:\34. День Победы в КУАТ. 08.05.2014\DSC_0711.JPG"/>
          <p:cNvPicPr>
            <a:picLocks noChangeAspect="1" noChangeArrowheads="1"/>
          </p:cNvPicPr>
          <p:nvPr/>
        </p:nvPicPr>
        <p:blipFill>
          <a:blip r:embed="rId7" cstate="print"/>
          <a:srcRect t="12197"/>
          <a:stretch>
            <a:fillRect/>
          </a:stretch>
        </p:blipFill>
        <p:spPr bwMode="auto">
          <a:xfrm>
            <a:off x="1763688" y="3261799"/>
            <a:ext cx="1224136" cy="161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30" name="Picture 10" descr="H:\34. День Победы в КУАТ. 08.05.2014\DSC_07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2060848"/>
            <a:ext cx="1081814" cy="16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7(8)-2014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97152"/>
            <a:ext cx="7931224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</a:rPr>
              <a:t>09.05.2014.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Участие в торжественном параде, посвященном Дню Победы в г.Каменске-Уральском. В знаменной группе – члены военно-патриотического клуба ОДОН  и руководитель клуба Ершов В.А. 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6146" name="Picture 2" descr="H:\35. Парад в День Победы. 09.05.2014\20140509_095455.jpg"/>
          <p:cNvPicPr>
            <a:picLocks noChangeAspect="1" noChangeArrowheads="1"/>
          </p:cNvPicPr>
          <p:nvPr/>
        </p:nvPicPr>
        <p:blipFill>
          <a:blip r:embed="rId2" cstate="print"/>
          <a:srcRect b="20000"/>
          <a:stretch>
            <a:fillRect/>
          </a:stretch>
        </p:blipFill>
        <p:spPr bwMode="auto">
          <a:xfrm>
            <a:off x="827584" y="620688"/>
            <a:ext cx="3240360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7" name="Picture 3" descr="H:\35. Парад в День Победы. 09.05.2014\DSC_08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4255"/>
          <a:stretch>
            <a:fillRect/>
          </a:stretch>
        </p:blipFill>
        <p:spPr bwMode="auto">
          <a:xfrm>
            <a:off x="827584" y="2780928"/>
            <a:ext cx="3240360" cy="2247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 descr="H:\35. Парад в День Победы. 09.05.2014\DSC_0863.JPG"/>
          <p:cNvPicPr>
            <a:picLocks noChangeAspect="1" noChangeArrowheads="1"/>
          </p:cNvPicPr>
          <p:nvPr/>
        </p:nvPicPr>
        <p:blipFill>
          <a:blip r:embed="rId4" cstate="print"/>
          <a:srcRect r="4420"/>
          <a:stretch>
            <a:fillRect/>
          </a:stretch>
        </p:blipFill>
        <p:spPr bwMode="auto">
          <a:xfrm>
            <a:off x="5652120" y="620688"/>
            <a:ext cx="2808312" cy="1951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9" name="Picture 5" descr="H:\35. Парад в День Победы. 09.05.2014\DSC_0940.JPG"/>
          <p:cNvPicPr>
            <a:picLocks noChangeAspect="1" noChangeArrowheads="1"/>
          </p:cNvPicPr>
          <p:nvPr/>
        </p:nvPicPr>
        <p:blipFill>
          <a:blip r:embed="rId5" cstate="print"/>
          <a:srcRect l="14521"/>
          <a:stretch>
            <a:fillRect/>
          </a:stretch>
        </p:blipFill>
        <p:spPr bwMode="auto">
          <a:xfrm>
            <a:off x="5652120" y="2820822"/>
            <a:ext cx="2837336" cy="2204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51" name="Picture 7" descr="H:\35. Парад в День Победы. 09.05.2014\DSC_09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907911"/>
            <a:ext cx="1273657" cy="1917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52" name="Picture 8" descr="G:\ВВ МВД РФ\Наклейки и др\Шевро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3068960"/>
            <a:ext cx="1147514" cy="1147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8(9)-2014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653136"/>
            <a:ext cx="8280920" cy="1296144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+mn-lt"/>
              </a:rPr>
              <a:t>09.05.2014.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В честь празднования 69 годовщины Победы в Великой Отечественной войне на городской Аллее Славы  была организована и проведена спортивно-патриотическая акция «Рекорд Победы».  В ходе мероприятия (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+mn-lt"/>
              </a:rPr>
              <a:t>соорганизаторы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: группа силовой акробатики WORKOUT K-U) 873 участника акции вместе сделали 25203 отжиманий – именно такое количество мирных дней прошло после 9 мая 1945 года. 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7170" name="Picture 2" descr="H:\36. Рекорд победы! (25203 отжиманий). 09.05.2014\DSC00296.JPG"/>
          <p:cNvPicPr>
            <a:picLocks noChangeAspect="1" noChangeArrowheads="1"/>
          </p:cNvPicPr>
          <p:nvPr/>
        </p:nvPicPr>
        <p:blipFill>
          <a:blip r:embed="rId2" cstate="print"/>
          <a:srcRect b="10492"/>
          <a:stretch>
            <a:fillRect/>
          </a:stretch>
        </p:blipFill>
        <p:spPr bwMode="auto">
          <a:xfrm>
            <a:off x="3059832" y="620688"/>
            <a:ext cx="3110679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 descr="H:\36. Рекорд победы! (25203 отжиманий). 09.05.2014\DSC_1245.JPG"/>
          <p:cNvPicPr>
            <a:picLocks noChangeAspect="1" noChangeArrowheads="1"/>
          </p:cNvPicPr>
          <p:nvPr/>
        </p:nvPicPr>
        <p:blipFill>
          <a:blip r:embed="rId3" cstate="print"/>
          <a:srcRect b="7240"/>
          <a:stretch>
            <a:fillRect/>
          </a:stretch>
        </p:blipFill>
        <p:spPr bwMode="auto">
          <a:xfrm>
            <a:off x="611560" y="836712"/>
            <a:ext cx="233756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3" name="Picture 5" descr="H:\36. Рекорд победы! (25203 отжиманий). 09.05.2014\DSC_1162.JPG"/>
          <p:cNvPicPr>
            <a:picLocks noChangeAspect="1" noChangeArrowheads="1"/>
          </p:cNvPicPr>
          <p:nvPr/>
        </p:nvPicPr>
        <p:blipFill>
          <a:blip r:embed="rId4" cstate="print"/>
          <a:srcRect l="9057"/>
          <a:stretch>
            <a:fillRect/>
          </a:stretch>
        </p:blipFill>
        <p:spPr bwMode="auto">
          <a:xfrm>
            <a:off x="6273603" y="2564904"/>
            <a:ext cx="2267737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4" name="Picture 6" descr="H:\36. Рекорд победы! (25203 отжиманий). 09.05.2014\DSC_1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901300"/>
            <a:ext cx="1990332" cy="1321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7" name="Picture 9" descr="H:\36. Рекорд победы! (25203 отжиманий). 09.05.2014\DSC_12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743" y="2564904"/>
            <a:ext cx="2385165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Ov6F1K-gUfM.jpg"/>
          <p:cNvPicPr>
            <a:picLocks noChangeAspect="1"/>
          </p:cNvPicPr>
          <p:nvPr/>
        </p:nvPicPr>
        <p:blipFill>
          <a:blip r:embed="rId7" cstate="print"/>
          <a:srcRect b="15447"/>
          <a:stretch>
            <a:fillRect/>
          </a:stretch>
        </p:blipFill>
        <p:spPr>
          <a:xfrm>
            <a:off x="6372200" y="764704"/>
            <a:ext cx="2160240" cy="1369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9(10)-2014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365104"/>
            <a:ext cx="8291264" cy="154186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14.05.2014г.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  <a:t>На стадионе общеобразовательной школы №2 была организована совместная спортивная тренировка членов военно-патриотического клуба «ОДОН» (КУАТ), «ОДОН» (</a:t>
            </a:r>
            <a:r>
              <a:rPr lang="ru-RU" sz="1800" dirty="0" err="1" smtClean="0">
                <a:solidFill>
                  <a:schemeClr val="tx1"/>
                </a:solidFill>
                <a:effectLst/>
                <a:latin typeface="+mn-lt"/>
              </a:rPr>
              <a:t>Травянская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  <a:t> школа), «БУЛАТ» (</a:t>
            </a:r>
            <a:r>
              <a:rPr lang="ru-RU" sz="1800" dirty="0" err="1" smtClean="0">
                <a:solidFill>
                  <a:schemeClr val="tx1"/>
                </a:solidFill>
                <a:effectLst/>
                <a:latin typeface="+mn-lt"/>
              </a:rPr>
              <a:t>Бродовская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  <a:t> школа), а также пограничного клуба «ПАТРИОТ» и группы силовой акробатики «ВОРКАУТ». Цель: объединение молодежи, ведущей здоровый образ жизни. 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  <a:t>Результат: принято решение о систематическом проведении общих тренировок.</a:t>
            </a:r>
            <a:endParaRPr lang="ru-RU" sz="18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6" name="Рисунок 5" descr="CZRTUJvchC4.jpg"/>
          <p:cNvPicPr>
            <a:picLocks noChangeAspect="1"/>
          </p:cNvPicPr>
          <p:nvPr/>
        </p:nvPicPr>
        <p:blipFill>
          <a:blip r:embed="rId2" cstate="print"/>
          <a:srcRect l="13889" t="22963" r="19444" b="4321"/>
          <a:stretch>
            <a:fillRect/>
          </a:stretch>
        </p:blipFill>
        <p:spPr>
          <a:xfrm>
            <a:off x="3203848" y="2132856"/>
            <a:ext cx="2668086" cy="2112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NMzsIdnMe7A.jpg"/>
          <p:cNvPicPr>
            <a:picLocks noChangeAspect="1"/>
          </p:cNvPicPr>
          <p:nvPr/>
        </p:nvPicPr>
        <p:blipFill>
          <a:blip r:embed="rId3" cstate="print"/>
          <a:srcRect l="18672" t="22500" r="19089" b="4167"/>
          <a:stretch>
            <a:fillRect/>
          </a:stretch>
        </p:blipFill>
        <p:spPr>
          <a:xfrm>
            <a:off x="827584" y="548680"/>
            <a:ext cx="2160240" cy="1901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pe469lSmd6M.jpg"/>
          <p:cNvPicPr>
            <a:picLocks noChangeAspect="1"/>
          </p:cNvPicPr>
          <p:nvPr/>
        </p:nvPicPr>
        <p:blipFill>
          <a:blip r:embed="rId4" cstate="print"/>
          <a:srcRect l="20588" t="7407" r="35294" b="3704"/>
          <a:stretch>
            <a:fillRect/>
          </a:stretch>
        </p:blipFill>
        <p:spPr>
          <a:xfrm>
            <a:off x="3995936" y="620688"/>
            <a:ext cx="90010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-tRGk3sM6Fg.jpg"/>
          <p:cNvPicPr>
            <a:picLocks noChangeAspect="1"/>
          </p:cNvPicPr>
          <p:nvPr/>
        </p:nvPicPr>
        <p:blipFill>
          <a:blip r:embed="rId5" cstate="print"/>
          <a:srcRect l="2394" t="16667" r="32972" b="19231"/>
          <a:stretch>
            <a:fillRect/>
          </a:stretch>
        </p:blipFill>
        <p:spPr>
          <a:xfrm>
            <a:off x="611560" y="2564904"/>
            <a:ext cx="2376264" cy="1760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Содержимое 3" descr="01n5jIvB900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11111" t="18518" r="13889" b="3704"/>
          <a:stretch>
            <a:fillRect/>
          </a:stretch>
        </p:blipFill>
        <p:spPr>
          <a:xfrm>
            <a:off x="6084168" y="548680"/>
            <a:ext cx="2345403" cy="1824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4SyVbTGzHY4.jpg"/>
          <p:cNvPicPr>
            <a:picLocks noChangeAspect="1"/>
          </p:cNvPicPr>
          <p:nvPr/>
        </p:nvPicPr>
        <p:blipFill>
          <a:blip r:embed="rId7" cstate="print"/>
          <a:srcRect r="9076" b="8696"/>
          <a:stretch>
            <a:fillRect/>
          </a:stretch>
        </p:blipFill>
        <p:spPr>
          <a:xfrm>
            <a:off x="6084168" y="2492896"/>
            <a:ext cx="2448272" cy="1836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10(11)-2014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97152"/>
            <a:ext cx="8219256" cy="10515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14.05.2014.</a:t>
            </a:r>
            <a:r>
              <a:rPr lang="ru-RU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 Клуб «ОДОН» принял участие в торжественных проводах в ряды РА первых призывников г. Каменск-Уральского в 2014 году. Церемония проходила у памятника погибшим при исполнении служебного и воинского долга.  Проводить 16 молодых земляков, 8 из которых являлись студентами КУАТ, пришли ветераны Великой Отечественной войны, матери, представители администрации, духовенства и общественности. От имени организации призывникам были вручены памятные подарки, сказаны напутственные слова.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26" name="Picture 2" descr="H:\38. День призывника КУАТ. 14.05.2014\IMG_1617.JPG"/>
          <p:cNvPicPr>
            <a:picLocks noChangeAspect="1" noChangeArrowheads="1"/>
          </p:cNvPicPr>
          <p:nvPr/>
        </p:nvPicPr>
        <p:blipFill>
          <a:blip r:embed="rId2" cstate="print"/>
          <a:srcRect r="5122"/>
          <a:stretch>
            <a:fillRect/>
          </a:stretch>
        </p:blipFill>
        <p:spPr bwMode="auto">
          <a:xfrm>
            <a:off x="2267744" y="620688"/>
            <a:ext cx="2880320" cy="2276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H:\38. День призывника КУАТ. 14.05.2014\IMG_1623.JPG"/>
          <p:cNvPicPr>
            <a:picLocks noChangeAspect="1" noChangeArrowheads="1"/>
          </p:cNvPicPr>
          <p:nvPr/>
        </p:nvPicPr>
        <p:blipFill>
          <a:blip r:embed="rId3" cstate="print"/>
          <a:srcRect t="14887" b="10680"/>
          <a:stretch>
            <a:fillRect/>
          </a:stretch>
        </p:blipFill>
        <p:spPr bwMode="auto">
          <a:xfrm>
            <a:off x="5220072" y="692696"/>
            <a:ext cx="3353713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:\38. День призывника КУАТ. 14.05.2014\IMG_1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420888"/>
            <a:ext cx="1440160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H:\38. День призывника КУАТ. 14.05.2014\IMG_15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852936"/>
            <a:ext cx="1414191" cy="993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H:\38. День призывника КУАТ. 14.05.2014\IMG_15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980728"/>
            <a:ext cx="1457465" cy="108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 descr="H:\38. День призывника КУАТ. 14.05.2014\IMG_1611.JPG"/>
          <p:cNvPicPr>
            <a:picLocks noChangeAspect="1" noChangeArrowheads="1"/>
          </p:cNvPicPr>
          <p:nvPr/>
        </p:nvPicPr>
        <p:blipFill>
          <a:blip r:embed="rId7" cstate="print"/>
          <a:srcRect l="13876" t="18502" b="12117"/>
          <a:stretch>
            <a:fillRect/>
          </a:stretch>
        </p:blipFill>
        <p:spPr bwMode="auto">
          <a:xfrm>
            <a:off x="2699792" y="2996952"/>
            <a:ext cx="1787691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2" name="Picture 8" descr="H:\38. День призывника КУАТ. 14.05.2014\IMG_15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2708920"/>
            <a:ext cx="956050" cy="1224136"/>
          </a:xfrm>
          <a:prstGeom prst="rect">
            <a:avLst/>
          </a:prstGeom>
          <a:noFill/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11(12)-2014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25144"/>
            <a:ext cx="7992888" cy="10515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+mn-lt"/>
              </a:rPr>
              <a:t>15.05.2014.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В социально-культурном центре г.Каменск-Уральского состоялось подведение итогов подготовки и проведения Торжественного Парада 9 Мая, посвященного 69 годовщине Победы в Великой Отечественной войне. 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Глава г.Каменск-Уральский М.С. Астахов торжественно наградил студентов КУАТ Благодарственным письмом за активное участие в данном мероприятии.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26" name="Picture 2" descr="H:\39. Награждение в СКЦ по итогам Дня Победы. 15.05.2014\LBKbMwHJ4ss.jpg"/>
          <p:cNvPicPr>
            <a:picLocks noChangeAspect="1" noChangeArrowheads="1"/>
          </p:cNvPicPr>
          <p:nvPr/>
        </p:nvPicPr>
        <p:blipFill>
          <a:blip r:embed="rId3" cstate="print"/>
          <a:srcRect l="8603" t="6027" b="12610"/>
          <a:stretch>
            <a:fillRect/>
          </a:stretch>
        </p:blipFill>
        <p:spPr bwMode="auto">
          <a:xfrm>
            <a:off x="3059832" y="620688"/>
            <a:ext cx="3059832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H:\39. Награждение в СКЦ по итогам Дня Победы. 15.05.2014\IMG_1647.JPG"/>
          <p:cNvPicPr>
            <a:picLocks noChangeAspect="1" noChangeArrowheads="1"/>
          </p:cNvPicPr>
          <p:nvPr/>
        </p:nvPicPr>
        <p:blipFill>
          <a:blip r:embed="rId4" cstate="print"/>
          <a:srcRect l="13636" t="24242" r="18723"/>
          <a:stretch>
            <a:fillRect/>
          </a:stretch>
        </p:blipFill>
        <p:spPr bwMode="auto">
          <a:xfrm>
            <a:off x="6300192" y="620688"/>
            <a:ext cx="2115664" cy="1777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:\39. Награждение в СКЦ по итогам Дня Победы. 15.05.2014\Lw9KZp38j8Y.jpg"/>
          <p:cNvPicPr>
            <a:picLocks noChangeAspect="1" noChangeArrowheads="1"/>
          </p:cNvPicPr>
          <p:nvPr/>
        </p:nvPicPr>
        <p:blipFill>
          <a:blip r:embed="rId5" cstate="print"/>
          <a:srcRect t="14759" r="11482"/>
          <a:stretch>
            <a:fillRect/>
          </a:stretch>
        </p:blipFill>
        <p:spPr bwMode="auto">
          <a:xfrm>
            <a:off x="611560" y="2636912"/>
            <a:ext cx="2304256" cy="1663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H:\39. Награждение в СКЦ по итогам Дня Победы. 15.05.2014\IlmiJ-URRCY.jpg"/>
          <p:cNvPicPr>
            <a:picLocks noChangeAspect="1" noChangeArrowheads="1"/>
          </p:cNvPicPr>
          <p:nvPr/>
        </p:nvPicPr>
        <p:blipFill>
          <a:blip r:embed="rId6" cstate="print"/>
          <a:srcRect t="3906" r="9217"/>
          <a:stretch>
            <a:fillRect/>
          </a:stretch>
        </p:blipFill>
        <p:spPr bwMode="auto">
          <a:xfrm>
            <a:off x="611560" y="620688"/>
            <a:ext cx="2232248" cy="1771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H:\39. Награждение в СКЦ по итогам Дня Победы. 15.05.2014\IMG_17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564904"/>
            <a:ext cx="2208245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 descr="H:\39. Награждение в СКЦ по итогам Дня Победы. 15.05.2014\IMG_16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1894" y="2708920"/>
            <a:ext cx="2171734" cy="16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12(13)-2014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n8MlOitXYbI.jpg"/>
          <p:cNvPicPr>
            <a:picLocks noChangeAspect="1"/>
          </p:cNvPicPr>
          <p:nvPr/>
        </p:nvPicPr>
        <p:blipFill>
          <a:blip r:embed="rId2" cstate="print"/>
          <a:srcRect t="22222" b="11111"/>
          <a:stretch>
            <a:fillRect/>
          </a:stretch>
        </p:blipFill>
        <p:spPr>
          <a:xfrm>
            <a:off x="3851920" y="620688"/>
            <a:ext cx="432048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157192"/>
            <a:ext cx="8219256" cy="733832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+mn-lt"/>
              </a:rPr>
              <a:t>20.05.2014г.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Совместное проведение военно-патриотического клубов «ОДОН»  (КУАТ) и «ОДОН» (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+mn-lt"/>
              </a:rPr>
              <a:t>Травянская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 школа) в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+mn-lt"/>
              </a:rPr>
              <a:t>д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/с №86 «Журавленок» г.Каменска-Уральского военно-спортивной игры «Зарница» с воспитанниками детского сада 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(охват 36 детей).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Рисунок 4" descr="AVCltUE5Ulo.jpg"/>
          <p:cNvPicPr>
            <a:picLocks noChangeAspect="1"/>
          </p:cNvPicPr>
          <p:nvPr/>
        </p:nvPicPr>
        <p:blipFill>
          <a:blip r:embed="rId3" cstate="print"/>
          <a:srcRect t="33613"/>
          <a:stretch>
            <a:fillRect/>
          </a:stretch>
        </p:blipFill>
        <p:spPr>
          <a:xfrm>
            <a:off x="3563888" y="3068960"/>
            <a:ext cx="2856317" cy="1422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eZ6-sFjrAVk.jpg"/>
          <p:cNvPicPr>
            <a:picLocks noChangeAspect="1"/>
          </p:cNvPicPr>
          <p:nvPr/>
        </p:nvPicPr>
        <p:blipFill>
          <a:blip r:embed="rId4" cstate="print"/>
          <a:srcRect b="18032"/>
          <a:stretch>
            <a:fillRect/>
          </a:stretch>
        </p:blipFill>
        <p:spPr>
          <a:xfrm>
            <a:off x="899592" y="548680"/>
            <a:ext cx="2459765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H:\39. Зарница детсад №86 Журавленок. 20.05.2014\20.05.2014-ОДОН -Зарница в дс № 86\IMG_20140520_093114.jpg"/>
          <p:cNvPicPr>
            <a:picLocks noChangeAspect="1" noChangeArrowheads="1"/>
          </p:cNvPicPr>
          <p:nvPr/>
        </p:nvPicPr>
        <p:blipFill>
          <a:blip r:embed="rId5" cstate="print"/>
          <a:srcRect r="24052"/>
          <a:stretch>
            <a:fillRect/>
          </a:stretch>
        </p:blipFill>
        <p:spPr bwMode="auto">
          <a:xfrm>
            <a:off x="827584" y="2276872"/>
            <a:ext cx="2483768" cy="2452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6" descr="H:\39. Зарница детсад №86 Журавленок. 20.05.2014\20.05.2014-ОДОН -Зарница в дс № 86\IMG_20140520_093141.jpg"/>
          <p:cNvPicPr>
            <a:picLocks noChangeAspect="1" noChangeArrowheads="1"/>
          </p:cNvPicPr>
          <p:nvPr/>
        </p:nvPicPr>
        <p:blipFill>
          <a:blip r:embed="rId6" cstate="print"/>
          <a:srcRect l="10654" t="14205" r="18323" b="19506"/>
          <a:stretch>
            <a:fillRect/>
          </a:stretch>
        </p:blipFill>
        <p:spPr bwMode="auto">
          <a:xfrm>
            <a:off x="6588224" y="3212976"/>
            <a:ext cx="1800200" cy="1260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13(14)-2014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TRTScijmZz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2564904"/>
            <a:ext cx="2496277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sBNMd4YjAH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548680"/>
            <a:ext cx="2832315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941168"/>
            <a:ext cx="8183880" cy="86409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</a:rPr>
              <a:t>23.05.2014г.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Содействие в организации и проведении (при участии Прокуратуры Каменского района) военно-спортивных мероприятий, посвященных Дню защиты детей (охват 148 студентов КУАТ).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" name="Содержимое 3" descr="j49469P9ZLY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9552" y="548680"/>
            <a:ext cx="2513734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vMl4R64IZq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548680"/>
            <a:ext cx="2592288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dRbOX2iYrG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636912"/>
            <a:ext cx="2574228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k8l78B2ww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2852936"/>
            <a:ext cx="2845756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14(15)-2014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0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36912"/>
            <a:ext cx="2520280" cy="1772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81128"/>
            <a:ext cx="8183880" cy="132584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+mn-lt"/>
              </a:rPr>
              <a:t>02.06-06.062014г.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Содействие в организации и проведении  учебных сборов со студентами КУАТ. Разработка и проведение занятий по строевой, физической, медицинской и тактической подготовке, военной топографии, марш-бросок, стрельбы, просмотр военно-патриотических фильмов, сдача нормативов (охват:124 студента техникума).   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Рисунок 4" descr="8oK-pQtwKpk.jpg"/>
          <p:cNvPicPr>
            <a:picLocks noChangeAspect="1"/>
          </p:cNvPicPr>
          <p:nvPr/>
        </p:nvPicPr>
        <p:blipFill>
          <a:blip r:embed="rId3" cstate="print"/>
          <a:srcRect l="13514" t="11538" r="24324"/>
          <a:stretch>
            <a:fillRect/>
          </a:stretch>
        </p:blipFill>
        <p:spPr>
          <a:xfrm>
            <a:off x="3635896" y="2636912"/>
            <a:ext cx="1944216" cy="1859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V04X0Qc_HLE.jpg"/>
          <p:cNvPicPr>
            <a:picLocks noChangeAspect="1"/>
          </p:cNvPicPr>
          <p:nvPr/>
        </p:nvPicPr>
        <p:blipFill>
          <a:blip r:embed="rId4" cstate="print"/>
          <a:srcRect t="4348" r="5435"/>
          <a:stretch>
            <a:fillRect/>
          </a:stretch>
        </p:blipFill>
        <p:spPr>
          <a:xfrm>
            <a:off x="3491880" y="620688"/>
            <a:ext cx="2278070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wHyzWZA-qF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773988"/>
            <a:ext cx="2376264" cy="1646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f4rF3YKc-2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2636912"/>
            <a:ext cx="2526827" cy="1853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y_MfFdKevZ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692696"/>
            <a:ext cx="2494018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15(16)-2014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13176"/>
            <a:ext cx="8183880" cy="93610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  <a:t>Военно-патриотический клуб ОДОН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Каменск-Уральский агропромышленный техникум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+mn-lt"/>
              </a:rPr>
              <a:t>(дата создания: 01 сентября 2013 года)</a:t>
            </a:r>
            <a:endParaRPr lang="ru-RU" sz="1600" b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Содержимое 4" descr="IMG_0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76673"/>
            <a:ext cx="6192687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80790232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08912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09.06.2014г.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лицее №9 (г.Каменск-Уральский) было проведено праздничное мероприятие, посвященное Дню России. Вниманию девчонок и мальчишек было предложено участие в различных конкурсах и состязаниях. Выступление членов военно-патриотического клуба ОДОН придало мероприятию динамичность и зрелищность (охват: более 80 школьников 1–7 классов).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16(17)-2014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9" name="Picture 5" descr="G:\ВВ МВД РФ\1. КУООВВ МВД РФ\ФОТО МЕРОПРИЯТИЙ ВВ\43-51. Дни России в летних лагерях при школах. 09-23.06.2014\38. День России в СОШ 09.06.2014-\09.06.2014\Лицей №9\IMG_3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132856"/>
            <a:ext cx="3024336" cy="2016224"/>
          </a:xfrm>
          <a:prstGeom prst="rect">
            <a:avLst/>
          </a:prstGeom>
          <a:noFill/>
        </p:spPr>
      </p:pic>
      <p:pic>
        <p:nvPicPr>
          <p:cNvPr id="18" name="Picture 3" descr="G:\ВВ МВД РФ\1. КУООВВ МВД РФ\ФОТО МЕРОПРИЯТИЙ ВВ\43-51. Дни России в летних лагерях при школах. 09-23.06.2014\38. День России в СОШ 09.06.2014-\09.06.2014\Лицей №9\IMG_3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32856"/>
            <a:ext cx="3024336" cy="2016224"/>
          </a:xfrm>
          <a:prstGeom prst="rect">
            <a:avLst/>
          </a:prstGeom>
          <a:noFill/>
        </p:spPr>
      </p:pic>
      <p:pic>
        <p:nvPicPr>
          <p:cNvPr id="19" name="Picture 2" descr="G:\ВВ МВД РФ\1. КУООВВ МВД РФ\ФОТО МЕРОПРИЯТИЙ ВВ\43-51. Дни России в летних лагерях при школах. 09-23.06.2014\38. День России в СОШ 09.06.2014-\09.06.2014\Лицей №9\IMG_3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8680"/>
            <a:ext cx="3024335" cy="2016224"/>
          </a:xfrm>
          <a:prstGeom prst="rect">
            <a:avLst/>
          </a:prstGeom>
          <a:noFill/>
        </p:spPr>
      </p:pic>
      <p:pic>
        <p:nvPicPr>
          <p:cNvPr id="20" name="Picture 4" descr="G:\ВВ МВД РФ\1. КУООВВ МВД РФ\ФОТО МЕРОПРИЯТИЙ ВВ\43-51. Дни России в летних лагерях при школах. 09-23.06.2014\38. День России в СОШ 09.06.2014-\09.06.2014\Лицей №9\IMG_32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2864" y="548680"/>
            <a:ext cx="2916324" cy="1944216"/>
          </a:xfrm>
          <a:prstGeom prst="rect">
            <a:avLst/>
          </a:prstGeom>
          <a:noFill/>
        </p:spPr>
      </p:pic>
      <p:pic>
        <p:nvPicPr>
          <p:cNvPr id="21" name="Picture 6" descr="G:\ВВ МВД РФ\1. КУООВВ МВД РФ\ФОТО МЕРОПРИЯТИЙ ВВ\43-51. Дни России в летних лагерях при школах. 09-23.06.2014\38. День России в СОШ 09.06.2014-\09.06.2014\Лицей №9\IMG_3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692696"/>
            <a:ext cx="1944216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69160"/>
            <a:ext cx="8208912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09.06.2014г.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№1 (г.Каменск-Уральский) было проведено праздничное мероприятие, посвященное Дню России. Как отмечают организаторы и участники мероприятия, чувствовалась особая атмосфера и настрой зрительской аудитории. Школьники подпевали и пританцовывали, импровизировали в конкурсах и очень легко шли на контакт. Желающих участвовать в различных военно-прикладных состязаниях было особенно много (охват: 175 школьников 1–7 классов).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17(18)-2014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3074" name="Picture 2" descr="G:\ВВ МВД РФ\1. КУООВВ МВД РФ\ФОТО МЕРОПРИЯТИЙ ВВ\43-51. Дни России в летних лагерях при школах. 09-23.06.2014\16-44. Шк.3\IMG_3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2987824" cy="1991883"/>
          </a:xfrm>
          <a:prstGeom prst="rect">
            <a:avLst/>
          </a:prstGeom>
          <a:noFill/>
        </p:spPr>
      </p:pic>
      <p:pic>
        <p:nvPicPr>
          <p:cNvPr id="3075" name="Picture 3" descr="G:\ВВ МВД РФ\1. КУООВВ МВД РФ\ФОТО МЕРОПРИЯТИЙ ВВ\43-51. Дни России в летних лагерях при школах. 09-23.06.2014\16-44. Шк.3\IMG_3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648" y="620688"/>
            <a:ext cx="2592288" cy="1728192"/>
          </a:xfrm>
          <a:prstGeom prst="rect">
            <a:avLst/>
          </a:prstGeom>
          <a:noFill/>
        </p:spPr>
      </p:pic>
      <p:pic>
        <p:nvPicPr>
          <p:cNvPr id="3076" name="Picture 4" descr="G:\ВВ МВД РФ\1. КУООВВ МВД РФ\ФОТО МЕРОПРИЯТИЙ ВВ\43-51. Дни России в летних лагерях при школах. 09-23.06.2014\16-44. Шк.3\IMG_32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276872"/>
            <a:ext cx="2303748" cy="1535832"/>
          </a:xfrm>
          <a:prstGeom prst="rect">
            <a:avLst/>
          </a:prstGeom>
          <a:noFill/>
        </p:spPr>
      </p:pic>
      <p:pic>
        <p:nvPicPr>
          <p:cNvPr id="3077" name="Picture 5" descr="G:\ВВ МВД РФ\1. КУООВВ МВД РФ\ФОТО МЕРОПРИЯТИЙ ВВ\43-51. Дни России в летних лагерях при школах. 09-23.06.2014\16-44. Шк.3\IMG_32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620688"/>
            <a:ext cx="2195736" cy="1463824"/>
          </a:xfrm>
          <a:prstGeom prst="rect">
            <a:avLst/>
          </a:prstGeom>
          <a:noFill/>
        </p:spPr>
      </p:pic>
      <p:pic>
        <p:nvPicPr>
          <p:cNvPr id="3078" name="Picture 6" descr="G:\ВВ МВД РФ\1. КУООВВ МВД РФ\ФОТО МЕРОПРИЯТИЙ ВВ\43-51. Дни России в летних лагерях при школах. 09-23.06.2014\16-44. Шк.3\IMG_32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2204864"/>
            <a:ext cx="2627784" cy="1751856"/>
          </a:xfrm>
          <a:prstGeom prst="rect">
            <a:avLst/>
          </a:prstGeom>
          <a:noFill/>
        </p:spPr>
      </p:pic>
      <p:pic>
        <p:nvPicPr>
          <p:cNvPr id="3079" name="Picture 7" descr="G:\ВВ МВД РФ\1. КУООВВ МВД РФ\ФОТО МЕРОПРИЯТИЙ ВВ\43-51. Дни России в летних лагерях при школах. 09-23.06.2014\16-44. Шк.3\IMG_32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2204864"/>
            <a:ext cx="2052228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08912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09.06.2014г.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№3 (г.Каменск-Уральский) было проведено праздничное мероприятие, посвященное Дню России. Наибольшее впечатление на ребят произвели показательные выступления военно-патриотического клуба: студенты Каменск-Уральского агропромышленного техникума выполняли тест Купера, демонстрировали навыки рукопашного боя с захватами, прыжками и падениями, приемы самообороны  (охват: более 100 школьников). 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18(19)-2014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050" name="Picture 2" descr="G:\ВВ МВД РФ\1. КУООВВ МВД РФ\ФОТО МЕРОПРИЯТИЙ ВВ\43-51. Дни России в летних лагерях при школах. 09-23.06.2014\09.06.2014\Шк.1\IMG_3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2448272" cy="1632181"/>
          </a:xfrm>
          <a:prstGeom prst="rect">
            <a:avLst/>
          </a:prstGeom>
          <a:noFill/>
        </p:spPr>
      </p:pic>
      <p:pic>
        <p:nvPicPr>
          <p:cNvPr id="2051" name="Picture 3" descr="G:\ВВ МВД РФ\1. КУООВВ МВД РФ\ФОТО МЕРОПРИЯТИЙ ВВ\43-51. Дни России в летних лагерях при школах. 09-23.06.2014\09.06.2014\Шк.1\IMG_3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20688"/>
            <a:ext cx="2520280" cy="1680187"/>
          </a:xfrm>
          <a:prstGeom prst="rect">
            <a:avLst/>
          </a:prstGeom>
          <a:noFill/>
        </p:spPr>
      </p:pic>
      <p:pic>
        <p:nvPicPr>
          <p:cNvPr id="2052" name="Picture 4" descr="G:\ВВ МВД РФ\1. КУООВВ МВД РФ\ФОТО МЕРОПРИЯТИЙ ВВ\43-51. Дни России в летних лагерях при школах. 09-23.06.2014\09.06.2014\Шк.1\IMG_3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620688"/>
            <a:ext cx="2520280" cy="1680187"/>
          </a:xfrm>
          <a:prstGeom prst="rect">
            <a:avLst/>
          </a:prstGeom>
          <a:noFill/>
        </p:spPr>
      </p:pic>
      <p:pic>
        <p:nvPicPr>
          <p:cNvPr id="2053" name="Picture 5" descr="G:\ВВ МВД РФ\1. КУООВВ МВД РФ\ФОТО МЕРОПРИЯТИЙ ВВ\43-51. Дни России в летних лагерях при школах. 09-23.06.2014\09.06.2014\Шк.1\IMG_33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916832"/>
            <a:ext cx="2951820" cy="1967880"/>
          </a:xfrm>
          <a:prstGeom prst="rect">
            <a:avLst/>
          </a:prstGeom>
          <a:noFill/>
        </p:spPr>
      </p:pic>
      <p:pic>
        <p:nvPicPr>
          <p:cNvPr id="2054" name="Picture 6" descr="G:\ВВ МВД РФ\1. КУООВВ МВД РФ\ФОТО МЕРОПРИЯТИЙ ВВ\43-51. Дни России в летних лагерях при школах. 09-23.06.2014\09.06.2014\Шк.1\IMG_32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2420888"/>
            <a:ext cx="1979712" cy="1319808"/>
          </a:xfrm>
          <a:prstGeom prst="rect">
            <a:avLst/>
          </a:prstGeom>
          <a:noFill/>
        </p:spPr>
      </p:pic>
      <p:pic>
        <p:nvPicPr>
          <p:cNvPr id="2055" name="Picture 7" descr="G:\ВВ МВД РФ\1. КУООВВ МВД РФ\ФОТО МЕРОПРИЯТИЙ ВВ\43-51. Дни России в летних лагерях при школах. 09-23.06.2014\09.06.2014\Шк.1\IMG_32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0172" y="2132856"/>
            <a:ext cx="2484275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496944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10.06.2014г.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№35 (г.Каменск-Уральский) было проведено праздничное мероприятие, посвященное Дню России. Не дождавшись начала, многие школьники подходили к студентам, интересоваться тем, откуда они прибыли и почему на них военная форма. С любопытством наблюдали за тренировкой, во время которой «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одоновцы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 отрабатывали элементы рукопашного боя и с нетерпением ждали начала мероприятия. На протяжении всего праздника школьники были весьма активны: было видно, что мероприятие </a:t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>принесло им много положительных эмоций (охват: 95 школьников 1–7 классов).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19(20)-2014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4098" name="Picture 2" descr="G:\ВВ МВД РФ\1. КУООВВ МВД РФ\ФОТО МЕРОПРИЯТИЙ ВВ\43-51. Дни России в летних лагерях при школах. 09-23.06.2014\18-46. Шк.35\DSC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9"/>
            <a:ext cx="2385164" cy="1584176"/>
          </a:xfrm>
          <a:prstGeom prst="rect">
            <a:avLst/>
          </a:prstGeom>
          <a:noFill/>
        </p:spPr>
      </p:pic>
      <p:pic>
        <p:nvPicPr>
          <p:cNvPr id="4099" name="Picture 3" descr="G:\ВВ МВД РФ\1. КУООВВ МВД РФ\ФОТО МЕРОПРИЯТИЙ ВВ\43-51. Дни России в летних лагерях при школах. 09-23.06.2014\18-46. Шк.35\DSC_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548680"/>
            <a:ext cx="2837335" cy="1884499"/>
          </a:xfrm>
          <a:prstGeom prst="rect">
            <a:avLst/>
          </a:prstGeom>
          <a:noFill/>
        </p:spPr>
      </p:pic>
      <p:pic>
        <p:nvPicPr>
          <p:cNvPr id="4100" name="Picture 4" descr="G:\ВВ МВД РФ\1. КУООВВ МВД РФ\ФОТО МЕРОПРИЯТИЙ ВВ\43-51. Дни России в летних лагерях при школах. 09-23.06.2014\18-46. Шк.35\DSC_0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988840"/>
            <a:ext cx="2493580" cy="1656184"/>
          </a:xfrm>
          <a:prstGeom prst="rect">
            <a:avLst/>
          </a:prstGeom>
          <a:noFill/>
        </p:spPr>
      </p:pic>
      <p:pic>
        <p:nvPicPr>
          <p:cNvPr id="4101" name="Picture 5" descr="G:\ВВ МВД РФ\1. КУООВВ МВД РФ\ФОТО МЕРОПРИЯТИЙ ВВ\43-51. Дни России в летних лагерях при школах. 09-23.06.2014\18-46. Шк.35\DSC_0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548680"/>
            <a:ext cx="2736304" cy="1817396"/>
          </a:xfrm>
          <a:prstGeom prst="rect">
            <a:avLst/>
          </a:prstGeom>
          <a:noFill/>
        </p:spPr>
      </p:pic>
      <p:pic>
        <p:nvPicPr>
          <p:cNvPr id="4102" name="Picture 6" descr="G:\ВВ МВД РФ\1. КУООВВ МВД РФ\ФОТО МЕРОПРИЯТИЙ ВВ\43-51. Дни России в летних лагерях при школах. 09-23.06.2014\18-46. Шк.35\DSC_0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060848"/>
            <a:ext cx="1970003" cy="1308435"/>
          </a:xfrm>
          <a:prstGeom prst="rect">
            <a:avLst/>
          </a:prstGeom>
          <a:noFill/>
        </p:spPr>
      </p:pic>
      <p:pic>
        <p:nvPicPr>
          <p:cNvPr id="4103" name="Picture 7" descr="G:\ВВ МВД РФ\1. КУООВВ МВД РФ\ФОТО МЕРОПРИЯТИЙ ВВ\43-51. Дни России в летних лагерях при школах. 09-23.06.2014\18-46. Шк.35\IMG_33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492896"/>
            <a:ext cx="1655676" cy="1103784"/>
          </a:xfrm>
          <a:prstGeom prst="rect">
            <a:avLst/>
          </a:prstGeom>
          <a:noFill/>
        </p:spPr>
      </p:pic>
      <p:pic>
        <p:nvPicPr>
          <p:cNvPr id="4104" name="Picture 8" descr="G:\ВВ МВД РФ\1. КУООВВ МВД РФ\ФОТО МЕРОПРИЯТИЙ ВВ\43-51. Дни России в летних лагерях при школах. 09-23.06.2014\18-46. Шк.35\IMG_33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2492896"/>
            <a:ext cx="1655676" cy="1103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496944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10.06.2014г.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лицее №10 (г.Каменск-Уральский) было проведено праздничное мероприятие, посвященное Дню России. После исполнения песни «Улыбнись, Россия!» сотрудницей</a:t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> КУАТ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Е.Курьиной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, члены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военно-патриотичесого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клуба «ОДОН» продемонстрировали элементы рукопашного боя. Особый интерес у школьников вызвало предложение попробовать собственноручно разобрать и собрать учебный автомат. Окружив плотным кольцом стол, с лежащим на нем автоматом, ребятня с удовольствием наблюдала за теми, которого выбрали для этого ответственного дела (охват: более 130 школьников).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20(21)-2014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5122" name="Picture 2" descr="G:\ВВ МВД РФ\1. КУООВВ МВД РФ\ФОТО МЕРОПРИЯТИЙ ВВ\43-51. Дни России в летних лагерях при школах. 09-23.06.2014\19-47. Лицей №10\DSC_0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1"/>
            <a:ext cx="2818830" cy="1872208"/>
          </a:xfrm>
          <a:prstGeom prst="rect">
            <a:avLst/>
          </a:prstGeom>
          <a:noFill/>
        </p:spPr>
      </p:pic>
      <p:pic>
        <p:nvPicPr>
          <p:cNvPr id="5123" name="Picture 3" descr="G:\ВВ МВД РФ\1. КУООВВ МВД РФ\ФОТО МЕРОПРИЯТИЙ ВВ\43-51. Дни России в летних лагерях при школах. 09-23.06.2014\19-47. Лицей №10\DSC_0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548680"/>
            <a:ext cx="2051720" cy="1362710"/>
          </a:xfrm>
          <a:prstGeom prst="rect">
            <a:avLst/>
          </a:prstGeom>
          <a:noFill/>
        </p:spPr>
      </p:pic>
      <p:pic>
        <p:nvPicPr>
          <p:cNvPr id="5124" name="Picture 4" descr="G:\ВВ МВД РФ\1. КУООВВ МВД РФ\ФОТО МЕРОПРИЯТИЙ ВВ\43-51. Дни России в летних лагерях при школах. 09-23.06.2014\19-47. Лицей №10\DSC_0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1" y="548680"/>
            <a:ext cx="3035662" cy="2016223"/>
          </a:xfrm>
          <a:prstGeom prst="rect">
            <a:avLst/>
          </a:prstGeom>
          <a:noFill/>
        </p:spPr>
      </p:pic>
      <p:pic>
        <p:nvPicPr>
          <p:cNvPr id="5125" name="Picture 5" descr="G:\ВВ МВД РФ\1. КУООВВ МВД РФ\ФОТО МЕРОПРИЯТИЙ ВВ\43-51. Дни России в летних лагерях при школах. 09-23.06.2014\19-47. Лицей №10\DSC_0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988840"/>
            <a:ext cx="2483768" cy="1649667"/>
          </a:xfrm>
          <a:prstGeom prst="rect">
            <a:avLst/>
          </a:prstGeom>
          <a:noFill/>
        </p:spPr>
      </p:pic>
      <p:pic>
        <p:nvPicPr>
          <p:cNvPr id="5126" name="Picture 6" descr="G:\ВВ МВД РФ\1. КУООВВ МВД РФ\ФОТО МЕРОПРИЯТИЙ ВВ\43-51. Дни России в летних лагерях при школах. 09-23.06.2014\19-47. Лицей №10\DSC_01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348880"/>
            <a:ext cx="1970003" cy="1308435"/>
          </a:xfrm>
          <a:prstGeom prst="rect">
            <a:avLst/>
          </a:prstGeom>
          <a:noFill/>
        </p:spPr>
      </p:pic>
      <p:pic>
        <p:nvPicPr>
          <p:cNvPr id="5127" name="Picture 7" descr="G:\ВВ МВД РФ\1. КУООВВ МВД РФ\ФОТО МЕРОПРИЯТИЙ ВВ\43-51. Дни России в летних лагерях при школах. 09-23.06.2014\19-47. Лицей №10\DSC_01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2492896"/>
            <a:ext cx="1734665" cy="1152128"/>
          </a:xfrm>
          <a:prstGeom prst="rect">
            <a:avLst/>
          </a:prstGeom>
          <a:noFill/>
        </p:spPr>
      </p:pic>
      <p:pic>
        <p:nvPicPr>
          <p:cNvPr id="5128" name="Picture 8" descr="G:\ВВ МВД РФ\1. КУООВВ МВД РФ\ФОТО МЕРОПРИЯТИЙ ВВ\43-51. Дни России в летних лагерях при школах. 09-23.06.2014\19-47. Лицей №10\DSC_01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2492896"/>
            <a:ext cx="1626247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69160"/>
            <a:ext cx="8280920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10.06.2014г.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№22 (г.Каменск-Уральский) было проведено праздничное мероприятие, посвященное Дню России. Данное мероприятие освещалось местным телевидением: было рассказано о военно-патриотическом клубе ОДОН, о его участниках – активистах патриотической работы с подрастающим поколением города и района. Наглядным примером этой работы стало яркое, динамичное выступление «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одоновцев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 перед учениками школы (охват: 191 школьник 1–7 классов).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21(22)-2014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6146" name="Picture 2" descr="G:\ВВ МВД РФ\1. КУООВВ МВД РФ\ФОТО МЕРОПРИЯТИЙ ВВ\43-51. Дни России в летних лагерях при школах. 09-23.06.2014\20-48. Шк.22\IMG_3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2700300" cy="1800200"/>
          </a:xfrm>
          <a:prstGeom prst="rect">
            <a:avLst/>
          </a:prstGeom>
          <a:noFill/>
        </p:spPr>
      </p:pic>
      <p:pic>
        <p:nvPicPr>
          <p:cNvPr id="6147" name="Picture 3" descr="G:\ВВ МВД РФ\1. КУООВВ МВД РФ\ФОТО МЕРОПРИЯТИЙ ВВ\43-51. Дни России в летних лагерях при школах. 09-23.06.2014\20-48. Шк.22\IMG_3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2951820" cy="1967880"/>
          </a:xfrm>
          <a:prstGeom prst="rect">
            <a:avLst/>
          </a:prstGeom>
          <a:noFill/>
        </p:spPr>
      </p:pic>
      <p:pic>
        <p:nvPicPr>
          <p:cNvPr id="6148" name="Picture 4" descr="G:\ВВ МВД РФ\1. КУООВВ МВД РФ\ФОТО МЕРОПРИЯТИЙ ВВ\43-51. Дни России в летних лагерях при школах. 09-23.06.2014\20-48. Шк.22\IMG_3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548680"/>
            <a:ext cx="1944216" cy="1296144"/>
          </a:xfrm>
          <a:prstGeom prst="rect">
            <a:avLst/>
          </a:prstGeom>
          <a:noFill/>
        </p:spPr>
      </p:pic>
      <p:pic>
        <p:nvPicPr>
          <p:cNvPr id="6149" name="Picture 5" descr="G:\ВВ МВД РФ\1. КУООВВ МВД РФ\ФОТО МЕРОПРИЯТИЙ ВВ\43-51. Дни России в летних лагерях при школах. 09-23.06.2014\20-48. Шк.22\IMG_34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2204864"/>
            <a:ext cx="989856" cy="1484784"/>
          </a:xfrm>
          <a:prstGeom prst="rect">
            <a:avLst/>
          </a:prstGeom>
          <a:noFill/>
        </p:spPr>
      </p:pic>
      <p:pic>
        <p:nvPicPr>
          <p:cNvPr id="6150" name="Picture 6" descr="G:\ВВ МВД РФ\1. КУООВВ МВД РФ\ФОТО МЕРОПРИЯТИЙ ВВ\43-51. Дни России в летних лагерях при школах. 09-23.06.2014\20-48. Шк.22\IMG_34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2564904"/>
            <a:ext cx="1656184" cy="1104123"/>
          </a:xfrm>
          <a:prstGeom prst="rect">
            <a:avLst/>
          </a:prstGeom>
          <a:noFill/>
        </p:spPr>
      </p:pic>
      <p:pic>
        <p:nvPicPr>
          <p:cNvPr id="6151" name="Picture 7" descr="G:\ВВ МВД РФ\1. КУООВВ МВД РФ\ФОТО МЕРОПРИЯТИЙ ВВ\43-51. Дни России в летних лагерях при школах. 09-23.06.2014\20-48. Шк.22\IMG_34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5" y="1844824"/>
            <a:ext cx="1152128" cy="1728192"/>
          </a:xfrm>
          <a:prstGeom prst="rect">
            <a:avLst/>
          </a:prstGeom>
          <a:noFill/>
        </p:spPr>
      </p:pic>
      <p:pic>
        <p:nvPicPr>
          <p:cNvPr id="6152" name="Picture 8" descr="G:\ВВ МВД РФ\1. КУООВВ МВД РФ\ФОТО МЕРОПРИЯТИЙ ВВ\43-51. Дни России в летних лагерях при школах. 09-23.06.2014\20-48. Шк.22\IMG_346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1676806"/>
            <a:ext cx="2843808" cy="1895872"/>
          </a:xfrm>
          <a:prstGeom prst="rect">
            <a:avLst/>
          </a:prstGeom>
          <a:noFill/>
        </p:spPr>
      </p:pic>
      <p:pic>
        <p:nvPicPr>
          <p:cNvPr id="6153" name="Picture 9" descr="G:\ВВ МВД РФ\1. КУООВВ МВД РФ\ФОТО МЕРОПРИЯТИЙ ВВ\43-51. Дни России в летних лагерях при школах. 09-23.06.2014\20-48. Шк.22\IMG_34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67678" y="2132857"/>
            <a:ext cx="960106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69160"/>
            <a:ext cx="8280920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11.06.2014г.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№16 (г.Каменск-Уральский) было проведено праздничное патриотическое мероприятие, посвященное Дню России. Каждый присутствовавший на мероприятии получил самые добрые и позитивные эмоции. Не удивительно, что на вопросы: «Вам понравилось выступление студентов? А вы хотите быть такими же сильными и ловкими, как члены военно-патриотического клуба «ОДОН»?» – вся веселая</a:t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> и пестрая ватага ребятни кричала: «Конечно же, хотим! Хотим все, без исключения!» (охват: более 120 школьников 1–7 классов).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22(23)-2014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7171" name="Picture 3" descr="G:\ВВ МВД РФ\1. КУООВВ МВД РФ\ФОТО МЕРОПРИЯТИЙ ВВ\43-51. Дни России в летних лагерях при школах. 09-23.06.2014\21-49. Шк.16\IMG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2843808" cy="2132856"/>
          </a:xfrm>
          <a:prstGeom prst="rect">
            <a:avLst/>
          </a:prstGeom>
          <a:noFill/>
        </p:spPr>
      </p:pic>
      <p:pic>
        <p:nvPicPr>
          <p:cNvPr id="7172" name="Picture 4" descr="G:\ВВ МВД РФ\1. КУООВВ МВД РФ\ФОТО МЕРОПРИЯТИЙ ВВ\43-51. Дни России в летних лагерях при школах. 09-23.06.2014\21-49. Шк.16\IMG_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548680"/>
            <a:ext cx="2267744" cy="1700808"/>
          </a:xfrm>
          <a:prstGeom prst="rect">
            <a:avLst/>
          </a:prstGeom>
          <a:noFill/>
        </p:spPr>
      </p:pic>
      <p:pic>
        <p:nvPicPr>
          <p:cNvPr id="7173" name="Picture 5" descr="G:\ВВ МВД РФ\1. КУООВВ МВД РФ\ФОТО МЕРОПРИЯТИЙ ВВ\43-51. Дни России в летних лагерях при школах. 09-23.06.2014\21-49. Шк.16\IMG_0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312876"/>
            <a:ext cx="1800200" cy="1350150"/>
          </a:xfrm>
          <a:prstGeom prst="rect">
            <a:avLst/>
          </a:prstGeom>
          <a:noFill/>
        </p:spPr>
      </p:pic>
      <p:pic>
        <p:nvPicPr>
          <p:cNvPr id="7175" name="Picture 7" descr="G:\ВВ МВД РФ\1. КУООВВ МВД РФ\ФОТО МЕРОПРИЯТИЙ ВВ\43-51. Дни России в летних лагерях при школах. 09-23.06.2014\21-49. Шк.16\IMG_36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98" y="2180861"/>
            <a:ext cx="2196246" cy="1464164"/>
          </a:xfrm>
          <a:prstGeom prst="rect">
            <a:avLst/>
          </a:prstGeom>
          <a:noFill/>
        </p:spPr>
      </p:pic>
      <p:pic>
        <p:nvPicPr>
          <p:cNvPr id="7176" name="Picture 8" descr="G:\ВВ МВД РФ\1. КУООВВ МВД РФ\ФОТО МЕРОПРИЯТИЙ ВВ\43-51. Дни России в летних лагерях при школах. 09-23.06.2014\21-49. Шк.16\IMG_36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348880"/>
            <a:ext cx="1944216" cy="1296144"/>
          </a:xfrm>
          <a:prstGeom prst="rect">
            <a:avLst/>
          </a:prstGeom>
          <a:noFill/>
        </p:spPr>
      </p:pic>
      <p:pic>
        <p:nvPicPr>
          <p:cNvPr id="11" name="Picture 6" descr="G:\ВВ МВД РФ\1. КУООВВ МВД РФ\ФОТО МЕРОПРИЯТИЙ ВВ\43-51. Дни России в летних лагерях при школах. 09-23.06.2014\21-49. Шк.16\IMG_00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548680"/>
            <a:ext cx="2747797" cy="2060848"/>
          </a:xfrm>
          <a:prstGeom prst="rect">
            <a:avLst/>
          </a:prstGeom>
          <a:noFill/>
        </p:spPr>
      </p:pic>
      <p:pic>
        <p:nvPicPr>
          <p:cNvPr id="7177" name="Picture 9" descr="G:\ВВ МВД РФ\1. КУООВВ МВД РФ\ФОТО МЕРОПРИЯТИЙ ВВ\43-51. Дни России в летних лагерях при школах. 09-23.06.2014\21-49. Шк.16\IMG_36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2492896"/>
            <a:ext cx="1763688" cy="1175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69160"/>
            <a:ext cx="8280920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11.06.2014г.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№30 (г.Каменск-Уральский) было проведено праздничное патриотическое мероприятие, посвященное Дню России. В данной школе имеются достаточно устоявшиеся традиции проведения мероприятий военно-патриотической направленности. По завершению выступления  клуба «ОДОН» школьникам было предложено попробовать разобрать автомат: одна из девочек, вызвавшись добровольцем, достаточно быстро и умело разобрала автомат, чем и вызвала бурные аплодисменты всех зрителей и организаторов праздника (охват: 93 школьника).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23(24)-2014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8196" name="Picture 4" descr="G:\ВВ МВД РФ\1. КУООВВ МВД РФ\ФОТО МЕРОПРИЯТИЙ ВВ\43-51. Дни России в летних лагерях при школах. 09-23.06.2014\22-50. Шк.30\IMG_3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548680"/>
            <a:ext cx="2592288" cy="1728192"/>
          </a:xfrm>
          <a:prstGeom prst="rect">
            <a:avLst/>
          </a:prstGeom>
          <a:noFill/>
        </p:spPr>
      </p:pic>
      <p:pic>
        <p:nvPicPr>
          <p:cNvPr id="8198" name="Picture 6" descr="G:\ВВ МВД РФ\1. КУООВВ МВД РФ\ФОТО МЕРОПРИЯТИЙ ВВ\43-51. Дни России в летних лагерях при школах. 09-23.06.2014\22-50. Шк.30\IMG_3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3167844" cy="2111896"/>
          </a:xfrm>
          <a:prstGeom prst="rect">
            <a:avLst/>
          </a:prstGeom>
          <a:noFill/>
        </p:spPr>
      </p:pic>
      <p:pic>
        <p:nvPicPr>
          <p:cNvPr id="8199" name="Picture 7" descr="G:\ВВ МВД РФ\1. КУООВВ МВД РФ\ФОТО МЕРОПРИЯТИЙ ВВ\43-51. Дни России в летних лагерях при школах. 09-23.06.2014\22-50. Шк.30\IMG_3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204864"/>
            <a:ext cx="2160240" cy="1440160"/>
          </a:xfrm>
          <a:prstGeom prst="rect">
            <a:avLst/>
          </a:prstGeom>
          <a:noFill/>
        </p:spPr>
      </p:pic>
      <p:pic>
        <p:nvPicPr>
          <p:cNvPr id="8200" name="Picture 8" descr="G:\ВВ МВД РФ\1. КУООВВ МВД РФ\ФОТО МЕРОПРИЯТИЙ ВВ\43-51. Дни России в летних лагерях при школах. 09-23.06.2014\22-50. Шк.30\IMG_36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916832"/>
            <a:ext cx="1152127" cy="1728192"/>
          </a:xfrm>
          <a:prstGeom prst="rect">
            <a:avLst/>
          </a:prstGeom>
          <a:noFill/>
        </p:spPr>
      </p:pic>
      <p:pic>
        <p:nvPicPr>
          <p:cNvPr id="8201" name="Picture 9" descr="G:\ВВ МВД РФ\1. КУООВВ МВД РФ\ФОТО МЕРОПРИЯТИЙ ВВ\43-51. Дни России в летних лагерях при школах. 09-23.06.2014\22-50. Шк.30\IMG_37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548679"/>
            <a:ext cx="2160240" cy="1440159"/>
          </a:xfrm>
          <a:prstGeom prst="rect">
            <a:avLst/>
          </a:prstGeom>
          <a:noFill/>
        </p:spPr>
      </p:pic>
      <p:pic>
        <p:nvPicPr>
          <p:cNvPr id="8202" name="Picture 10" descr="G:\ВВ МВД РФ\1. КУООВВ МВД РФ\ФОТО МЕРОПРИЯТИЙ ВВ\43-51. Дни России в летних лагерях при школах. 09-23.06.2014\22-50. Шк.30\IMG_36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2492895"/>
            <a:ext cx="1691680" cy="1127787"/>
          </a:xfrm>
          <a:prstGeom prst="rect">
            <a:avLst/>
          </a:prstGeom>
          <a:noFill/>
        </p:spPr>
      </p:pic>
      <p:pic>
        <p:nvPicPr>
          <p:cNvPr id="8203" name="Picture 11" descr="G:\ВВ МВД РФ\1. КУООВВ МВД РФ\ФОТО МЕРОПРИЯТИЙ ВВ\43-51. Дни России в летних лагерях при школах. 09-23.06.2014\22-50. Шк.30\IMG_36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6274" y="2348880"/>
            <a:ext cx="1620181" cy="1080120"/>
          </a:xfrm>
          <a:prstGeom prst="rect">
            <a:avLst/>
          </a:prstGeom>
          <a:noFill/>
        </p:spPr>
      </p:pic>
      <p:pic>
        <p:nvPicPr>
          <p:cNvPr id="8205" name="Picture 13" descr="G:\ВВ МВД РФ\1. КУООВВ МВД РФ\ФОТО МЕРОПРИЯТИЙ ВВ\43-51. Дни России в летних лагерях при школах. 09-23.06.2014\22-50. Шк.30\IMG_366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2564904"/>
            <a:ext cx="701824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869160"/>
            <a:ext cx="8352928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11.06.2014г.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№20 (г.Каменск-Уральский) было проведено праздничное мероприятие, посвященное Дню России. Школьникам были подарены календари и брелки. После выступления несколько школьников ответили на специально приготовленные вопросы о праздничной программе. По словам ребят, больше всего им понравилось смотреть на то, как выступали члены военно-патриотического клуба ОДОН и разбирать автомат. На вопрос: «хотели бы они прийти на экскурсию в техникум и попробовать управлять автомобилями и тракторами?» – все дружно ответили, что хотят! (охват: более 120 школьников).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24(25)-2014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9218" name="Picture 2" descr="G:\ВВ МВД РФ\1. КУООВВ МВД РФ\ФОТО МЕРОПРИЯТИЙ ВВ\43-51. Дни России в летних лагерях при школах. 09-23.06.2014\23-51. Шк.20\IMG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2915816" cy="2186862"/>
          </a:xfrm>
          <a:prstGeom prst="rect">
            <a:avLst/>
          </a:prstGeom>
          <a:noFill/>
        </p:spPr>
      </p:pic>
      <p:pic>
        <p:nvPicPr>
          <p:cNvPr id="9220" name="Picture 4" descr="G:\ВВ МВД РФ\1. КУООВВ МВД РФ\ФОТО МЕРОПРИЯТИЙ ВВ\43-51. Дни России в летних лагерях при школах. 09-23.06.2014\23-51. Шк.20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204864"/>
            <a:ext cx="1811693" cy="1358770"/>
          </a:xfrm>
          <a:prstGeom prst="rect">
            <a:avLst/>
          </a:prstGeom>
          <a:noFill/>
        </p:spPr>
      </p:pic>
      <p:pic>
        <p:nvPicPr>
          <p:cNvPr id="9222" name="Picture 6" descr="G:\ВВ МВД РФ\1. КУООВВ МВД РФ\ФОТО МЕРОПРИЯТИЙ ВВ\43-51. Дни России в летних лагерях при школах. 09-23.06.2014\23-51. Шк.20\IMG_0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132856"/>
            <a:ext cx="1944217" cy="1458163"/>
          </a:xfrm>
          <a:prstGeom prst="rect">
            <a:avLst/>
          </a:prstGeom>
          <a:noFill/>
        </p:spPr>
      </p:pic>
      <p:pic>
        <p:nvPicPr>
          <p:cNvPr id="9223" name="Picture 7" descr="G:\ВВ МВД РФ\1. КУООВВ МВД РФ\ФОТО МЕРОПРИЯТИЙ ВВ\43-51. Дни России в летних лагерях при школах. 09-23.06.2014\23-51. Шк.20\IMG_0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548680"/>
            <a:ext cx="1979712" cy="1484784"/>
          </a:xfrm>
          <a:prstGeom prst="rect">
            <a:avLst/>
          </a:prstGeom>
          <a:noFill/>
        </p:spPr>
      </p:pic>
      <p:pic>
        <p:nvPicPr>
          <p:cNvPr id="9224" name="Picture 8" descr="G:\ВВ МВД РФ\1. КУООВВ МВД РФ\ФОТО МЕРОПРИЯТИЙ ВВ\43-51. Дни России в летних лагерях при школах. 09-23.06.2014\23-51. Шк.20\IMG_00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548680"/>
            <a:ext cx="2016224" cy="1512168"/>
          </a:xfrm>
          <a:prstGeom prst="rect">
            <a:avLst/>
          </a:prstGeom>
          <a:noFill/>
        </p:spPr>
      </p:pic>
      <p:pic>
        <p:nvPicPr>
          <p:cNvPr id="9225" name="Picture 9" descr="G:\ВВ МВД РФ\1. КУООВВ МВД РФ\ФОТО МЕРОПРИЯТИЙ ВВ\43-51. Дни России в летних лагерях при школах. 09-23.06.2014\23-51. Шк.20\IMG_01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548680"/>
            <a:ext cx="1728192" cy="1233051"/>
          </a:xfrm>
          <a:prstGeom prst="rect">
            <a:avLst/>
          </a:prstGeom>
          <a:noFill/>
        </p:spPr>
      </p:pic>
      <p:pic>
        <p:nvPicPr>
          <p:cNvPr id="9226" name="Picture 10" descr="G:\ВВ МВД РФ\1. КУООВВ МВД РФ\ФОТО МЕРОПРИЯТИЙ ВВ\43-51. Дни России в летних лагерях при школах. 09-23.06.2014\23-51. Шк.20\IMG_01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1556792"/>
            <a:ext cx="1211627" cy="908720"/>
          </a:xfrm>
          <a:prstGeom prst="rect">
            <a:avLst/>
          </a:prstGeom>
          <a:noFill/>
        </p:spPr>
      </p:pic>
      <p:pic>
        <p:nvPicPr>
          <p:cNvPr id="9227" name="Picture 11" descr="G:\ВВ МВД РФ\1. КУООВВ МВД РФ\ФОТО МЕРОПРИЯТИЙ ВВ\43-51. Дни России в летних лагерях при школах. 09-23.06.2014\23-51. Шк.20\IMG_017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2564904"/>
            <a:ext cx="1307637" cy="980728"/>
          </a:xfrm>
          <a:prstGeom prst="rect">
            <a:avLst/>
          </a:prstGeom>
          <a:noFill/>
        </p:spPr>
      </p:pic>
      <p:pic>
        <p:nvPicPr>
          <p:cNvPr id="9228" name="Picture 12" descr="G:\ВВ МВД РФ\1. КУООВВ МВД РФ\ФОТО МЕРОПРИЯТИЙ ВВ\43-51. Дни России в летних лагерях при школах. 09-23.06.2014\23-51. Шк.20\IMG_018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548680"/>
            <a:ext cx="2075723" cy="1556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869160"/>
            <a:ext cx="7848872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16.06.2014г.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16.06.2014г. Организация и проведение торжественного награждения активистов военно-патриотического движения в Каменск-Уральском агропромышленном техникуме. Среди отмеченных были и члены военно-патриотического клуба ОДОН (КУАТ).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25(26)-2014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44" name="Picture 4" descr="G:\ВВ МВД РФ\1. КУООВВ МВД РФ\ФОТО МЕРОПРИЯТИЙ ВВ\52.Награждение отличников военно-патриотического движения в КУАТ. 16.06.2014\DSC_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167844" cy="2111896"/>
          </a:xfrm>
          <a:prstGeom prst="rect">
            <a:avLst/>
          </a:prstGeom>
          <a:noFill/>
        </p:spPr>
      </p:pic>
      <p:pic>
        <p:nvPicPr>
          <p:cNvPr id="10245" name="Picture 5" descr="G:\ВВ МВД РФ\1. КУООВВ МВД РФ\ФОТО МЕРОПРИЯТИЙ ВВ\52.Награждение отличников военно-патриотического движения в КУАТ. 16.06.2014\DSC_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48680"/>
            <a:ext cx="2735796" cy="1823864"/>
          </a:xfrm>
          <a:prstGeom prst="rect">
            <a:avLst/>
          </a:prstGeom>
          <a:noFill/>
        </p:spPr>
      </p:pic>
      <p:pic>
        <p:nvPicPr>
          <p:cNvPr id="10246" name="Picture 6" descr="G:\ВВ МВД РФ\1. КУООВВ МВД РФ\ФОТО МЕРОПРИЯТИЙ ВВ\52.Награждение отличников военно-патриотического движения в КУАТ. 16.06.2014\DSC_0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548680"/>
            <a:ext cx="1836204" cy="1224136"/>
          </a:xfrm>
          <a:prstGeom prst="rect">
            <a:avLst/>
          </a:prstGeom>
          <a:noFill/>
        </p:spPr>
      </p:pic>
      <p:pic>
        <p:nvPicPr>
          <p:cNvPr id="10247" name="Picture 7" descr="G:\ВВ МВД РФ\1. КУООВВ МВД РФ\ФОТО МЕРОПРИЯТИЙ ВВ\52.Награждение отличников военно-патриотического движения в КУАТ. 16.06.2014\DSC_00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492896"/>
            <a:ext cx="2627784" cy="1751856"/>
          </a:xfrm>
          <a:prstGeom prst="rect">
            <a:avLst/>
          </a:prstGeom>
          <a:noFill/>
        </p:spPr>
      </p:pic>
      <p:pic>
        <p:nvPicPr>
          <p:cNvPr id="10248" name="Picture 8" descr="G:\ВВ МВД РФ\1. КУООВВ МВД РФ\ФОТО МЕРОПРИЯТИЙ ВВ\52.Награждение отличников военно-патриотического движения в КУАТ. 16.06.2014\DSC_00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9" y="3140969"/>
            <a:ext cx="2592288" cy="1728398"/>
          </a:xfrm>
          <a:prstGeom prst="rect">
            <a:avLst/>
          </a:prstGeom>
          <a:noFill/>
        </p:spPr>
      </p:pic>
      <p:pic>
        <p:nvPicPr>
          <p:cNvPr id="10249" name="Picture 9" descr="G:\ВВ МВД РФ\1. КУООВВ МВД РФ\ФОТО МЕРОПРИЯТИЙ ВВ\52.Награждение отличников военно-патриотического движения в КУАТ. 16.06.2014\DSC_00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2708920"/>
            <a:ext cx="2520280" cy="1680187"/>
          </a:xfrm>
          <a:prstGeom prst="rect">
            <a:avLst/>
          </a:prstGeom>
          <a:noFill/>
        </p:spPr>
      </p:pic>
      <p:pic>
        <p:nvPicPr>
          <p:cNvPr id="10250" name="Picture 10" descr="G:\ВВ МВД РФ\1. КУООВВ МВД РФ\ФОТО МЕРОПРИЯТИЙ ВВ\52.Награждение отличников военно-патриотического движения в КУАТ. 16.06.2014\DSC_00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1844824"/>
            <a:ext cx="1836204" cy="122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01008"/>
            <a:ext cx="2016224" cy="1512168"/>
          </a:xfrm>
        </p:spPr>
        <p:txBody>
          <a:bodyPr>
            <a:noAutofit/>
          </a:bodyPr>
          <a:lstStyle/>
          <a:p>
            <a:pPr algn="ctr">
              <a:lnSpc>
                <a:spcPts val="160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/>
              <a:t> </a:t>
            </a:r>
            <a:br>
              <a:rPr lang="ru-RU" sz="14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endParaRPr lang="ru-RU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39552" y="692696"/>
            <a:ext cx="1224136" cy="93610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123728" y="0"/>
            <a:ext cx="1296144" cy="1340768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779912" y="0"/>
            <a:ext cx="1368152" cy="155679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 defTabSz="432000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Содержимое 18" descr="qyD7bqLj4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764704"/>
            <a:ext cx="1080120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 descr="Закиров Александр Робертович 300 группа с. тел. 895304597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764704"/>
            <a:ext cx="1080120" cy="1500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 descr="Мелёхин Антон Алексеевич 131 группа с.тел. 895214145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501008"/>
            <a:ext cx="1080120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Антонов Илья Максимович 125 групп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501008"/>
            <a:ext cx="1106464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Содержимое 17" descr="Азизов Исмоил Бахрулоевич 209 группа с.тел.79089087723 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764704"/>
            <a:ext cx="1080120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Содержимое 3" descr="Рабич Юлия Владимировна 126 группа с.тел. 890287129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764704"/>
            <a:ext cx="1140938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 descr="Слобожанин Олег Владимирович 231 группа с. тел. 896554346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764704"/>
            <a:ext cx="1152128" cy="1515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Содержимое 8" descr="Гусейнов Саид Алигулу оглы 101 группа с. тел 8950193290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55976" y="3501008"/>
            <a:ext cx="1088591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 descr="Дабижа Елена Юрьевна 203 группа с.тел.  8908911818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08304" y="3501008"/>
            <a:ext cx="1080120" cy="1512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 descr="Первушин Игорь Иванович 207 группа с.тел. 8904076125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99792" y="3501008"/>
            <a:ext cx="1080120" cy="1512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323528" y="5013176"/>
            <a:ext cx="172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endParaRPr lang="ru-RU" b="1" dirty="0" smtClean="0"/>
          </a:p>
          <a:p>
            <a:pPr algn="ctr">
              <a:lnSpc>
                <a:spcPts val="1600"/>
              </a:lnSpc>
            </a:pPr>
            <a:endParaRPr lang="ru-RU" b="1" dirty="0" smtClean="0"/>
          </a:p>
          <a:p>
            <a:pPr algn="ctr">
              <a:lnSpc>
                <a:spcPts val="1600"/>
              </a:lnSpc>
            </a:pPr>
            <a:endParaRPr lang="ru-RU" b="1" dirty="0" smtClean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7020272" y="2348880"/>
            <a:ext cx="1547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Азизов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Исмоил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Бахрулоевич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с.тел. 79089087723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5436096" y="2348880"/>
            <a:ext cx="1547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err="1" smtClean="0"/>
              <a:t>Рабич</a:t>
            </a:r>
            <a:r>
              <a:rPr lang="ru-RU" sz="1000" b="1" dirty="0" smtClean="0"/>
              <a:t> </a:t>
            </a:r>
            <a:endParaRPr lang="ru-RU" sz="1000" dirty="0" smtClean="0"/>
          </a:p>
          <a:p>
            <a:pPr algn="ctr"/>
            <a:r>
              <a:rPr lang="ru-RU" sz="1000" b="1" dirty="0" smtClean="0"/>
              <a:t> Юлия </a:t>
            </a:r>
          </a:p>
          <a:p>
            <a:pPr algn="ctr"/>
            <a:r>
              <a:rPr lang="ru-RU" sz="1000" b="1" dirty="0" smtClean="0"/>
              <a:t> Владимировна 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с.тел. 89028712986 </a:t>
            </a:r>
            <a:endParaRPr lang="ru-RU" sz="1000" dirty="0"/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2267744" y="2348880"/>
            <a:ext cx="172819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err="1" smtClean="0"/>
              <a:t>Закиров</a:t>
            </a:r>
            <a:r>
              <a:rPr lang="ru-RU" sz="1000" b="1" dirty="0" smtClean="0"/>
              <a:t> </a:t>
            </a:r>
            <a:endParaRPr lang="ru-RU" sz="1000" dirty="0" smtClean="0"/>
          </a:p>
          <a:p>
            <a:pPr algn="ctr"/>
            <a:r>
              <a:rPr lang="ru-RU" sz="1000" b="1" dirty="0" smtClean="0"/>
              <a:t>Александр </a:t>
            </a:r>
          </a:p>
          <a:p>
            <a:pPr algn="ctr"/>
            <a:r>
              <a:rPr lang="ru-RU" sz="1000" b="1" dirty="0" smtClean="0"/>
              <a:t>Робертович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 тел. 89530459756 </a:t>
            </a:r>
            <a:endParaRPr lang="ru-RU" sz="1000" dirty="0" smtClean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3995936" y="2348880"/>
            <a:ext cx="1547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smtClean="0"/>
              <a:t>Слобожанин  </a:t>
            </a:r>
            <a:endParaRPr lang="ru-RU" sz="1000" dirty="0" smtClean="0"/>
          </a:p>
          <a:p>
            <a:pPr algn="ctr"/>
            <a:r>
              <a:rPr lang="ru-RU" sz="1000" b="1" dirty="0" smtClean="0"/>
              <a:t>Олег</a:t>
            </a:r>
          </a:p>
          <a:p>
            <a:pPr algn="ctr"/>
            <a:r>
              <a:rPr lang="ru-RU" sz="1000" b="1" dirty="0" smtClean="0"/>
              <a:t> Владимирович 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 тел. 89655434648 </a:t>
            </a:r>
            <a:endParaRPr lang="ru-RU" sz="1000" dirty="0"/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611560" y="2348880"/>
            <a:ext cx="17281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</a:t>
            </a: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b="1" dirty="0" smtClean="0"/>
              <a:t>Ершов Владимир</a:t>
            </a:r>
            <a:br>
              <a:rPr lang="ru-RU" sz="1000" b="1" dirty="0" smtClean="0"/>
            </a:br>
            <a:r>
              <a:rPr lang="ru-RU" sz="1000" b="1" dirty="0" smtClean="0"/>
              <a:t>Александрович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>с. тел.+7(908)9158029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755576" y="5157192"/>
            <a:ext cx="1547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smtClean="0"/>
              <a:t>Антонов</a:t>
            </a:r>
            <a:br>
              <a:rPr lang="ru-RU" sz="1000" b="1" dirty="0" smtClean="0"/>
            </a:br>
            <a:r>
              <a:rPr lang="ru-RU" sz="1000" b="1" dirty="0" smtClean="0"/>
              <a:t> Илья Максимович</a:t>
            </a:r>
            <a:endParaRPr lang="ru-RU" sz="1000" dirty="0"/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2555776" y="5157192"/>
            <a:ext cx="15476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smtClean="0"/>
              <a:t>Первушин  </a:t>
            </a:r>
            <a:endParaRPr lang="ru-RU" sz="1000" dirty="0" smtClean="0"/>
          </a:p>
          <a:p>
            <a:pPr algn="ctr"/>
            <a:r>
              <a:rPr lang="ru-RU" sz="1000" b="1" dirty="0" smtClean="0"/>
              <a:t>Игорь  Иванович 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с.тел.  89089118187 </a:t>
            </a:r>
            <a:endParaRPr lang="ru-RU" sz="1000" dirty="0"/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4139952" y="5157192"/>
            <a:ext cx="15476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smtClean="0"/>
              <a:t>Гусейнов </a:t>
            </a:r>
            <a:endParaRPr lang="ru-RU" sz="1000" dirty="0" smtClean="0"/>
          </a:p>
          <a:p>
            <a:pPr algn="ctr"/>
            <a:r>
              <a:rPr lang="ru-RU" sz="1000" b="1" dirty="0" smtClean="0"/>
              <a:t>Саид  </a:t>
            </a:r>
            <a:r>
              <a:rPr lang="ru-RU" sz="1000" b="1" dirty="0" err="1" smtClean="0"/>
              <a:t>Алигулу</a:t>
            </a:r>
            <a:r>
              <a:rPr lang="ru-RU" sz="1000" b="1" dirty="0" smtClean="0"/>
              <a:t> </a:t>
            </a:r>
            <a:r>
              <a:rPr lang="ru-RU" sz="1000" b="1" dirty="0" err="1" smtClean="0"/>
              <a:t>оглы</a:t>
            </a:r>
            <a:r>
              <a:rPr lang="ru-RU" sz="1000" b="1" dirty="0" smtClean="0"/>
              <a:t> 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 тел. 89501932905 </a:t>
            </a:r>
            <a:endParaRPr lang="ru-RU" sz="1000" dirty="0"/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5652120" y="5157192"/>
            <a:ext cx="15476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err="1" smtClean="0"/>
              <a:t>Мелёхин</a:t>
            </a:r>
            <a:r>
              <a:rPr lang="ru-RU" sz="1000" b="1" dirty="0" smtClean="0"/>
              <a:t> </a:t>
            </a:r>
            <a:endParaRPr lang="ru-RU" sz="1000" dirty="0" smtClean="0"/>
          </a:p>
          <a:p>
            <a:pPr algn="ctr"/>
            <a:r>
              <a:rPr lang="ru-RU" sz="1000" b="1" dirty="0" smtClean="0"/>
              <a:t>Антон Алексеевич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с.тел. 89521414546 </a:t>
            </a:r>
            <a:endParaRPr lang="ru-RU" sz="1000" dirty="0"/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7092280" y="5157192"/>
            <a:ext cx="15476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err="1" smtClean="0"/>
              <a:t>Дабижа</a:t>
            </a:r>
            <a:r>
              <a:rPr lang="ru-RU" sz="1000" b="1" dirty="0" smtClean="0"/>
              <a:t>  </a:t>
            </a:r>
            <a:endParaRPr lang="ru-RU" sz="1000" dirty="0" smtClean="0"/>
          </a:p>
          <a:p>
            <a:pPr algn="ctr"/>
            <a:r>
              <a:rPr lang="ru-RU" sz="1000" b="1" dirty="0" smtClean="0"/>
              <a:t>Елена Юрьевна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с.тел.89040761257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xmlns="" val="880790232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064896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20.06.2014г.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№37 (г.Каменск-Уральский) было проведено праздничное мероприятие, посвященное Дню России. Новая программа, разработанная  руководителем военно-патриотического клуба «ОДОН» В.Ершовым, оказалась очень интересной и зрелищной. Ставшая уже традиционной сборка-разборка автомата также была успешно продемонстрирована учащимся школ, после чего школьники сами попробовали разобрать и собрать оружие (охват: более 100 школьников 1–7 классов).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26(27)-2014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7" name="Picture 3" descr="G:\ВВ МВД РФ\1. КУОО ВВ МВД РФ\ФОТО МЕРОПРИЯТИЙ ВВ\55-58. Дни России в летних лагерях при школах. 20-24.06.2014\27-55. Шк.37\IMG_3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292" y="1628800"/>
            <a:ext cx="3348372" cy="2232248"/>
          </a:xfrm>
          <a:prstGeom prst="rect">
            <a:avLst/>
          </a:prstGeom>
          <a:noFill/>
        </p:spPr>
      </p:pic>
      <p:pic>
        <p:nvPicPr>
          <p:cNvPr id="1030" name="Picture 6" descr="G:\ВВ МВД РФ\1. КУОО ВВ МВД РФ\ФОТО МЕРОПРИЯТИЙ ВВ\55-58. Дни России в летних лагерях при школах. 20-24.06.2014\27-55. Шк.37\IMG_3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2267744" cy="1511829"/>
          </a:xfrm>
          <a:prstGeom prst="rect">
            <a:avLst/>
          </a:prstGeom>
          <a:noFill/>
        </p:spPr>
      </p:pic>
      <p:pic>
        <p:nvPicPr>
          <p:cNvPr id="19" name="Picture 4" descr="G:\ВВ МВД РФ\1. КУОО ВВ МВД РФ\ФОТО МЕРОПРИЯТИЙ ВВ\55-58. Дни России в летних лагерях при школах. 20-24.06.2014\27-55. Шк.37\IMG_38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420" y="1628800"/>
            <a:ext cx="3348372" cy="2232248"/>
          </a:xfrm>
          <a:prstGeom prst="rect">
            <a:avLst/>
          </a:prstGeom>
          <a:noFill/>
        </p:spPr>
      </p:pic>
      <p:pic>
        <p:nvPicPr>
          <p:cNvPr id="20" name="Picture 2" descr="G:\ВВ МВД РФ\1. КУОО ВВ МВД РФ\ФОТО МЕРОПРИЯТИЙ ВВ\55-58. Дни России в летних лагерях при школах. 20-24.06.2014\27-55. Шк.37\IMG_3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76672"/>
            <a:ext cx="2268252" cy="1512168"/>
          </a:xfrm>
          <a:prstGeom prst="rect">
            <a:avLst/>
          </a:prstGeom>
          <a:noFill/>
        </p:spPr>
      </p:pic>
      <p:pic>
        <p:nvPicPr>
          <p:cNvPr id="22" name="Picture 7" descr="G:\ВВ МВД РФ\1. КУОО ВВ МВД РФ\ФОТО МЕРОПРИЯТИЙ ВВ\55-58. Дни России в летних лагерях при школах. 20-24.06.2014\27-55. Шк.37\IMG_38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2948947"/>
            <a:ext cx="1403648" cy="935765"/>
          </a:xfrm>
          <a:prstGeom prst="rect">
            <a:avLst/>
          </a:prstGeom>
          <a:noFill/>
        </p:spPr>
      </p:pic>
      <p:pic>
        <p:nvPicPr>
          <p:cNvPr id="23" name="Picture 5" descr="G:\ВВ МВД РФ\1. КУОО ВВ МВД РФ\ФОТО МЕРОПРИЯТИЙ ВВ\55-58. Дни России в летних лагерях при школах. 20-24.06.2014\27-55. Шк.37\IMG_39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988840"/>
            <a:ext cx="1594920" cy="1063280"/>
          </a:xfrm>
          <a:prstGeom prst="rect">
            <a:avLst/>
          </a:prstGeom>
          <a:noFill/>
        </p:spPr>
      </p:pic>
      <p:pic>
        <p:nvPicPr>
          <p:cNvPr id="1033" name="Picture 9" descr="G:\ВВ МВД РФ\1. КУОО ВВ МВД РФ\ФОТО МЕРОПРИЯТИЙ ВВ\55-58. Дни России в летних лагерях при школах. 20-24.06.2014\27-55. Шк.37\IMG_38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548680"/>
            <a:ext cx="2195736" cy="1463824"/>
          </a:xfrm>
          <a:prstGeom prst="rect">
            <a:avLst/>
          </a:prstGeom>
          <a:noFill/>
        </p:spPr>
      </p:pic>
      <p:pic>
        <p:nvPicPr>
          <p:cNvPr id="1034" name="Picture 10" descr="G:\ВВ МВД РФ\1. КУОО ВВ МВД РФ\ФОТО МЕРОПРИЯТИЙ ВВ\55-58. Дни России в летних лагерях при школах. 20-24.06.2014\27-55. Шк.37\IMG_38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620688"/>
            <a:ext cx="1763688" cy="1175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064896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23.06.2014г.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№38 (г.Каменск-Уральский) было проведено праздничное мероприятие, посвященное Дню России. Данное мероприятие отличалась довольно небольшим количеством ребят, но, тем не менее, активно принявшим участие во всех конкурсах. Праздник в целом удался. Каждый отряд получил на память сувениры от техникума и сладкие призы от Центра «Орбита» (охват: 58 школьников).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27(28)-2014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051" name="Picture 3" descr="G:\ВВ МВД РФ\1. КУОО ВВ МВД РФ\ФОТО МЕРОПРИЯТИЙ ВВ\55-58. Дни России в летних лагерях при школах. 20-24.06.2014\28-56. Шк.38\IMG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12776"/>
            <a:ext cx="3611893" cy="2708920"/>
          </a:xfrm>
          <a:prstGeom prst="rect">
            <a:avLst/>
          </a:prstGeom>
          <a:noFill/>
        </p:spPr>
      </p:pic>
      <p:pic>
        <p:nvPicPr>
          <p:cNvPr id="2052" name="Picture 4" descr="G:\ВВ МВД РФ\1. КУОО ВВ МВД РФ\ФОТО МЕРОПРИЯТИЙ ВВ\55-58. Дни России в летних лагерях при школах. 20-24.06.2014\28-56. Шк.38\IMG_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548680"/>
            <a:ext cx="2219739" cy="1664804"/>
          </a:xfrm>
          <a:prstGeom prst="rect">
            <a:avLst/>
          </a:prstGeom>
          <a:noFill/>
        </p:spPr>
      </p:pic>
      <p:pic>
        <p:nvPicPr>
          <p:cNvPr id="2053" name="Picture 5" descr="G:\ВВ МВД РФ\1. КУОО ВВ МВД РФ\ФОТО МЕРОПРИЯТИЙ ВВ\55-58. Дни России в летних лагерях при школах. 20-24.06.2014\28-56. Шк.38\IMG_0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8680"/>
            <a:ext cx="2520280" cy="1890210"/>
          </a:xfrm>
          <a:prstGeom prst="rect">
            <a:avLst/>
          </a:prstGeom>
          <a:noFill/>
        </p:spPr>
      </p:pic>
      <p:pic>
        <p:nvPicPr>
          <p:cNvPr id="2054" name="Picture 6" descr="G:\ВВ МВД РФ\1. КУОО ВВ МВД РФ\ФОТО МЕРОПРИЯТИЙ ВВ\55-58. Дни России в летних лагерях при школах. 20-24.06.2014\28-56. Шк.38\IMG_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531856"/>
            <a:ext cx="2304256" cy="1649270"/>
          </a:xfrm>
          <a:prstGeom prst="rect">
            <a:avLst/>
          </a:prstGeom>
          <a:noFill/>
        </p:spPr>
      </p:pic>
      <p:pic>
        <p:nvPicPr>
          <p:cNvPr id="2055" name="Picture 7" descr="G:\ВВ МВД РФ\1. КУОО ВВ МВД РФ\ФОТО МЕРОПРИЯТИЙ ВВ\55-58. Дни России в летних лагерях при школах. 20-24.06.2014\28-56. Шк.38\IMG_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2276872"/>
            <a:ext cx="2051720" cy="1538790"/>
          </a:xfrm>
          <a:prstGeom prst="rect">
            <a:avLst/>
          </a:prstGeom>
          <a:noFill/>
        </p:spPr>
      </p:pic>
      <p:pic>
        <p:nvPicPr>
          <p:cNvPr id="2056" name="Picture 8" descr="G:\ВВ МВД РФ\1. КУОО ВВ МВД РФ\ФОТО МЕРОПРИЯТИЙ ВВ\55-58. Дни России в летних лагерях при школах. 20-24.06.2014\28-56. Шк.38\IMG_0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39" y="548680"/>
            <a:ext cx="1536171" cy="1152128"/>
          </a:xfrm>
          <a:prstGeom prst="rect">
            <a:avLst/>
          </a:prstGeom>
          <a:noFill/>
        </p:spPr>
      </p:pic>
      <p:pic>
        <p:nvPicPr>
          <p:cNvPr id="2057" name="Picture 9" descr="G:\ВВ МВД РФ\1. КУОО ВВ МВД РФ\ФОТО МЕРОПРИЯТИЙ ВВ\55-58. Дни России в летних лагерях при школах. 20-24.06.2014\28-56. Шк.38\IMG_39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548680"/>
            <a:ext cx="1655676" cy="1103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064896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23.06.2014г.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№40 (г.Каменск-Уральский) было проведено праздничное мероприятие, посвященное Дню России. Перед выступлением участники клуба «ОДОН» решили еще раз проработать свою программу: основные броски и элементы рукопашного боя – и это еще до начала мероприятия вызвало неподдельный интерес. За спиной «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одоновцев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 слышались восторженные возгласы зрителей: «Ух ты!», «Ничего себе!», «Браво!» (охват: более 120 школьников 1–6 классов). 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28(29)-2014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9" name="Picture 5" descr="G:\ВВ МВД РФ\1. КУОО ВВ МВД РФ\ФОТО МЕРОПРИЯТИЙ ВВ\55-58. Дни России в летних лагерях при школах. 20-24.06.2014\29-57. Шк.40\IMG_0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548680"/>
            <a:ext cx="2531773" cy="1898830"/>
          </a:xfrm>
          <a:prstGeom prst="rect">
            <a:avLst/>
          </a:prstGeom>
          <a:noFill/>
        </p:spPr>
      </p:pic>
      <p:pic>
        <p:nvPicPr>
          <p:cNvPr id="18" name="Picture 4" descr="G:\ВВ МВД РФ\1. КУОО ВВ МВД РФ\ФОТО МЕРОПРИЯТИЙ ВВ\55-58. Дни России в летних лагерях при школах. 20-24.06.2014\29-57. Шк.40\IMG_0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2592288" cy="1944216"/>
          </a:xfrm>
          <a:prstGeom prst="rect">
            <a:avLst/>
          </a:prstGeom>
          <a:noFill/>
        </p:spPr>
      </p:pic>
      <p:pic>
        <p:nvPicPr>
          <p:cNvPr id="1032" name="Picture 8" descr="G:\ВВ МВД РФ\1. КУОО ВВ МВД РФ\ФОТО МЕРОПРИЯТИЙ ВВ\55-58. Дни России в летних лагерях при школах. 20-24.06.2014\29-57. Шк.40\IMG_0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628800"/>
            <a:ext cx="3024336" cy="2268252"/>
          </a:xfrm>
          <a:prstGeom prst="rect">
            <a:avLst/>
          </a:prstGeom>
          <a:noFill/>
        </p:spPr>
      </p:pic>
      <p:pic>
        <p:nvPicPr>
          <p:cNvPr id="21" name="Picture 6" descr="G:\ВВ МВД РФ\1. КУОО ВВ МВД РФ\ФОТО МЕРОПРИЯТИЙ ВВ\55-58. Дни России в летних лагерях при школах. 20-24.06.2014\29-57. Шк.40\IMG_02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548680"/>
            <a:ext cx="1368152" cy="1026114"/>
          </a:xfrm>
          <a:prstGeom prst="rect">
            <a:avLst/>
          </a:prstGeom>
          <a:noFill/>
        </p:spPr>
      </p:pic>
      <p:pic>
        <p:nvPicPr>
          <p:cNvPr id="22" name="Picture 7" descr="G:\ВВ МВД РФ\1. КУОО ВВ МВД РФ\ФОТО МЕРОПРИЯТИЙ ВВ\55-58. Дни России в летних лагерях при школах. 20-24.06.2014\29-57. Шк.40\IMG_39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348880"/>
            <a:ext cx="2303748" cy="1535832"/>
          </a:xfrm>
          <a:prstGeom prst="rect">
            <a:avLst/>
          </a:prstGeom>
          <a:noFill/>
        </p:spPr>
      </p:pic>
      <p:pic>
        <p:nvPicPr>
          <p:cNvPr id="1033" name="Picture 9" descr="G:\ВВ МВД РФ\1. КУОО ВВ МВД РФ\ФОТО МЕРОПРИЯТИЙ ВВ\55-58. Дни России в летних лагерях при школах. 20-24.06.2014\29-57. Шк.40\IMG_01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348880"/>
            <a:ext cx="2075723" cy="1556792"/>
          </a:xfrm>
          <a:prstGeom prst="rect">
            <a:avLst/>
          </a:prstGeom>
          <a:noFill/>
        </p:spPr>
      </p:pic>
      <p:pic>
        <p:nvPicPr>
          <p:cNvPr id="1034" name="Picture 10" descr="G:\ВВ МВД РФ\1. КУОО ВВ МВД РФ\ФОТО МЕРОПРИЯТИЙ ВВ\55-58. Дни России в летних лагерях при школах. 20-24.06.2014\29-57. Шк.40\IMG_019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548680"/>
            <a:ext cx="1368151" cy="1026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064896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24.06.2014г.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№31 (г.Каменск-Уральский) было проведено праздничное мероприятие, посвященное Дню России. Учащиеся данной школы были одними из самых активных и веселых: с большим удовольствием они пели, танцевали, участвовали в конкурсах. А выступления военно-патриотического клуба «ОДОН» просто заворожило и малышей, и старшеклассников (охват: 76 школьников 1–7 классов). 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29(30)-2014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050" name="Picture 2" descr="G:\ВВ МВД РФ\1. КУОО ВВ МВД РФ\ФОТО МЕРОПРИЯТИЙ ВВ\55-58. Дни России в летних лагерях при школах. 20-24.06.2014\30-58. Шк.31\IMG_4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35963"/>
            <a:ext cx="3744416" cy="2496277"/>
          </a:xfrm>
          <a:prstGeom prst="rect">
            <a:avLst/>
          </a:prstGeom>
          <a:noFill/>
        </p:spPr>
      </p:pic>
      <p:pic>
        <p:nvPicPr>
          <p:cNvPr id="1026" name="Picture 2" descr="G:\ВВ МВД РФ\1. КУОО ВВ МВД РФ\ФОТО МЕРОПРИЯТИЙ ВВ\55-58. Дни России в летних лагерях при школах. 20-24.06.2014\30-58. Шк.31\IMG_4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1979712" cy="1319808"/>
          </a:xfrm>
          <a:prstGeom prst="rect">
            <a:avLst/>
          </a:prstGeom>
          <a:noFill/>
        </p:spPr>
      </p:pic>
      <p:pic>
        <p:nvPicPr>
          <p:cNvPr id="1027" name="Picture 3" descr="G:\ВВ МВД РФ\1. КУОО ВВ МВД РФ\ФОТО МЕРОПРИЯТИЙ ВВ\55-58. Дни России в летних лагерях при школах. 20-24.06.2014\30-58. Шк.31\IMG_4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988840"/>
            <a:ext cx="1835696" cy="1223797"/>
          </a:xfrm>
          <a:prstGeom prst="rect">
            <a:avLst/>
          </a:prstGeom>
          <a:noFill/>
        </p:spPr>
      </p:pic>
      <p:pic>
        <p:nvPicPr>
          <p:cNvPr id="1029" name="Picture 5" descr="G:\ВВ МВД РФ\1. КУОО ВВ МВД РФ\ФОТО МЕРОПРИЯТИЙ ВВ\55-58. Дни России в летних лагерях при школах. 20-24.06.2014\30-58. Шк.31\IMG_4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48680"/>
            <a:ext cx="2304256" cy="1536170"/>
          </a:xfrm>
          <a:prstGeom prst="rect">
            <a:avLst/>
          </a:prstGeom>
          <a:noFill/>
        </p:spPr>
      </p:pic>
      <p:pic>
        <p:nvPicPr>
          <p:cNvPr id="1030" name="Picture 6" descr="G:\ВВ МВД РФ\1. КУОО ВВ МВД РФ\ФОТО МЕРОПРИЯТИЙ ВВ\55-58. Дни России в летних лагерях при школах. 20-24.06.2014\30-58. Шк.31\IMG_41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620688"/>
            <a:ext cx="1296144" cy="864096"/>
          </a:xfrm>
          <a:prstGeom prst="rect">
            <a:avLst/>
          </a:prstGeom>
          <a:noFill/>
        </p:spPr>
      </p:pic>
      <p:pic>
        <p:nvPicPr>
          <p:cNvPr id="1031" name="Picture 7" descr="G:\ВВ МВД РФ\1. КУОО ВВ МВД РФ\ФОТО МЕРОПРИЯТИЙ ВВ\55-58. Дни России в летних лагерях при школах. 20-24.06.2014\30-58. Шк.31\IMG_41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796820"/>
            <a:ext cx="2123728" cy="1415818"/>
          </a:xfrm>
          <a:prstGeom prst="rect">
            <a:avLst/>
          </a:prstGeom>
          <a:noFill/>
        </p:spPr>
      </p:pic>
      <p:pic>
        <p:nvPicPr>
          <p:cNvPr id="11" name="Picture 4" descr="G:\ВВ МВД РФ\1. КУОО ВВ МВД РФ\ФОТО МЕРОПРИЯТИЙ ВВ\55-58. Дни России в летних лагерях при школах. 20-24.06.2014\30-58. Шк.31\IMG_41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1692" y="548680"/>
            <a:ext cx="2268252" cy="1512168"/>
          </a:xfrm>
          <a:prstGeom prst="rect">
            <a:avLst/>
          </a:prstGeom>
          <a:noFill/>
        </p:spPr>
      </p:pic>
      <p:pic>
        <p:nvPicPr>
          <p:cNvPr id="1032" name="Picture 8" descr="G:\ВВ МВД РФ\1. КУОО ВВ МВД РФ\ФОТО МЕРОПРИЯТИЙ ВВ\55-58. Дни России в летних лагерях при школах. 20-24.06.2014\30-58. Шк.31\IMG_419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3284984"/>
            <a:ext cx="1331640" cy="887760"/>
          </a:xfrm>
          <a:prstGeom prst="rect">
            <a:avLst/>
          </a:prstGeom>
          <a:noFill/>
        </p:spPr>
      </p:pic>
      <p:pic>
        <p:nvPicPr>
          <p:cNvPr id="1033" name="Picture 9" descr="G:\ВВ МВД РФ\1. КУОО ВВ МВД РФ\ФОТО МЕРОПРИЯТИЙ ВВ\55-58. Дни России в летних лагерях при школах. 20-24.06.2014\30-58. Шк.31\IMG_42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1680" y="3140968"/>
            <a:ext cx="1331640" cy="887760"/>
          </a:xfrm>
          <a:prstGeom prst="rect">
            <a:avLst/>
          </a:prstGeom>
          <a:noFill/>
        </p:spPr>
      </p:pic>
      <p:pic>
        <p:nvPicPr>
          <p:cNvPr id="1034" name="Picture 10" descr="G:\ВВ МВД РФ\1. КУОО ВВ МВД РФ\ФОТО МЕРОПРИЯТИЙ ВВ\55-58. Дни России в летних лагерях при школах. 20-24.06.2014\30-58. Шк.31\IMG_43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3284984"/>
            <a:ext cx="1296144" cy="864096"/>
          </a:xfrm>
          <a:prstGeom prst="rect">
            <a:avLst/>
          </a:prstGeom>
          <a:noFill/>
        </p:spPr>
      </p:pic>
      <p:pic>
        <p:nvPicPr>
          <p:cNvPr id="1035" name="Picture 11" descr="G:\ВВ МВД РФ\1. КУОО ВВ МВД РФ\ФОТО МЕРОПРИЯТИЙ ВВ\55-58. Дни России в летних лагерях при школах. 20-24.06.2014\30-58. Шк.31\IMG_429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39644" y="3284984"/>
            <a:ext cx="1296144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064896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24.06.2014г.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Очередная совместная тренировка военно-патриотических клубов «ОДОН» (КУАТ и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Травянская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СОШ) прошла в Веревочном парке в лесопарковой зоне за СК «Олимп» на площадке среди деревьев со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скалодромом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, «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тарзанками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», бочками, лестницами, веревочными паутинами, по которым нужно пройти со специальным снаряжением. Уже имеющим опыт в прохождении высотной трассы, «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одоновцам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 предстояло преодолеть уровни второй и третей сложности. Легко и уверенно справившись с «зеленой» трассой, ребята приступали к прохождению «красной» – самой высокой из имеющихся в парке.  Мероприятие всем очень понравилось!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30(31)-2014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052" name="Picture 4" descr="G:\ВВ МВД РФ\1. КУОО ВВ МВД РФ\ФОТО МЕРОПРИЯТИЙ ВВ\59. первая (бесплатная) Тренировка ОДОН на канатке. 24.06.2014\IMG_4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2555776" cy="1703851"/>
          </a:xfrm>
          <a:prstGeom prst="rect">
            <a:avLst/>
          </a:prstGeom>
          <a:noFill/>
        </p:spPr>
      </p:pic>
      <p:pic>
        <p:nvPicPr>
          <p:cNvPr id="2053" name="Picture 5" descr="G:\ВВ МВД РФ\1. КУОО ВВ МВД РФ\ФОТО МЕРОПРИЯТИЙ ВВ\59. первая (бесплатная) Тренировка ОДОН на канатке. 24.06.2014\IMG_44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548680"/>
            <a:ext cx="2627784" cy="1751856"/>
          </a:xfrm>
          <a:prstGeom prst="rect">
            <a:avLst/>
          </a:prstGeom>
          <a:noFill/>
        </p:spPr>
      </p:pic>
      <p:pic>
        <p:nvPicPr>
          <p:cNvPr id="2054" name="Picture 6" descr="G:\ВВ МВД РФ\1. КУОО ВВ МВД РФ\ФОТО МЕРОПРИЯТИЙ ВВ\59. первая (бесплатная) Тренировка ОДОН на канатке. 24.06.2014\IMG_43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80"/>
            <a:ext cx="1368152" cy="1179342"/>
          </a:xfrm>
          <a:prstGeom prst="rect">
            <a:avLst/>
          </a:prstGeom>
          <a:noFill/>
        </p:spPr>
      </p:pic>
      <p:pic>
        <p:nvPicPr>
          <p:cNvPr id="2056" name="Picture 8" descr="G:\ВВ МВД РФ\1. КУОО ВВ МВД РФ\ФОТО МЕРОПРИЯТИЙ ВВ\59. первая (бесплатная) Тренировка ОДОН на канатке. 24.06.2014\IMG_4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229205"/>
            <a:ext cx="2304256" cy="1536171"/>
          </a:xfrm>
          <a:prstGeom prst="rect">
            <a:avLst/>
          </a:prstGeom>
          <a:noFill/>
        </p:spPr>
      </p:pic>
      <p:pic>
        <p:nvPicPr>
          <p:cNvPr id="2057" name="Picture 9" descr="G:\ВВ МВД РФ\1. КУОО ВВ МВД РФ\ФОТО МЕРОПРИЯТИЙ ВВ\59. первая (бесплатная) Тренировка ОДОН на канатке. 24.06.2014\IMG_44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348880"/>
            <a:ext cx="2232248" cy="1488166"/>
          </a:xfrm>
          <a:prstGeom prst="rect">
            <a:avLst/>
          </a:prstGeom>
          <a:noFill/>
        </p:spPr>
      </p:pic>
      <p:pic>
        <p:nvPicPr>
          <p:cNvPr id="2058" name="Picture 10" descr="G:\ВВ МВД РФ\1. КУОО ВВ МВД РФ\ФОТО МЕРОПРИЯТИЙ ВВ\59. первая (бесплатная) Тренировка ОДОН на канатке. 24.06.2014\IMG_44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548680"/>
            <a:ext cx="1368152" cy="1162256"/>
          </a:xfrm>
          <a:prstGeom prst="rect">
            <a:avLst/>
          </a:prstGeom>
          <a:noFill/>
        </p:spPr>
      </p:pic>
      <p:pic>
        <p:nvPicPr>
          <p:cNvPr id="20" name="Picture 3" descr="G:\ВВ МВД РФ\1. КУОО ВВ МВД РФ\ФОТО МЕРОПРИЯТИЙ ВВ\59. первая (бесплатная) Тренировка ОДОН на канатке. 24.06.2014\IMG_45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1772816"/>
            <a:ext cx="3167844" cy="2111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064896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25.06.2014г.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г.Катайска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(Курганская область) было проведено праздничное мероприятие, посвященное Дню России, которое стало весьма оригинальным и запоминающимся подарком для выпускников школы. На этот раз мероприятие было организовано как перед сверстниками, так и их родителями (охват: 30 человек).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31(32)-2014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3075" name="Picture 3" descr="G:\ВВ МВД РФ\1. КУОО ВВ МВД РФ\ФОТО МЕРОПРИЯТИЙ ВВ\60. День России в СОШ г.Катайска. 25.06.2014\IMG_4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3275854" cy="2183903"/>
          </a:xfrm>
          <a:prstGeom prst="rect">
            <a:avLst/>
          </a:prstGeom>
          <a:noFill/>
        </p:spPr>
      </p:pic>
      <p:pic>
        <p:nvPicPr>
          <p:cNvPr id="3076" name="Picture 4" descr="G:\ВВ МВД РФ\1. КУОО ВВ МВД РФ\ФОТО МЕРОПРИЯТИЙ ВВ\60. День России в СОШ г.Катайска. 25.06.2014\IMG_4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76672"/>
            <a:ext cx="1142220" cy="792088"/>
          </a:xfrm>
          <a:prstGeom prst="rect">
            <a:avLst/>
          </a:prstGeom>
          <a:noFill/>
        </p:spPr>
      </p:pic>
      <p:pic>
        <p:nvPicPr>
          <p:cNvPr id="3077" name="Picture 5" descr="G:\ВВ МВД РФ\1. КУОО ВВ МВД РФ\ФОТО МЕРОПРИЯТИЙ ВВ\60. День России в СОШ г.Катайска. 25.06.2014\IMG_4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420888"/>
            <a:ext cx="2952328" cy="1968219"/>
          </a:xfrm>
          <a:prstGeom prst="rect">
            <a:avLst/>
          </a:prstGeom>
          <a:noFill/>
        </p:spPr>
      </p:pic>
      <p:pic>
        <p:nvPicPr>
          <p:cNvPr id="3078" name="Picture 6" descr="G:\ВВ МВД РФ\1. КУОО ВВ МВД РФ\ФОТО МЕРОПРИЯТИЙ ВВ\60. День России в СОШ г.Катайска. 25.06.2014\IMG_4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708920"/>
            <a:ext cx="2520280" cy="1680187"/>
          </a:xfrm>
          <a:prstGeom prst="rect">
            <a:avLst/>
          </a:prstGeom>
          <a:noFill/>
        </p:spPr>
      </p:pic>
      <p:pic>
        <p:nvPicPr>
          <p:cNvPr id="3080" name="Picture 8" descr="G:\ВВ МВД РФ\1. КУОО ВВ МВД РФ\ФОТО МЕРОПРИЯТИЙ ВВ\60. День России в СОШ г.Катайска. 25.06.2014\IMG_47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548680"/>
            <a:ext cx="2448272" cy="1632181"/>
          </a:xfrm>
          <a:prstGeom prst="rect">
            <a:avLst/>
          </a:prstGeom>
          <a:noFill/>
        </p:spPr>
      </p:pic>
      <p:pic>
        <p:nvPicPr>
          <p:cNvPr id="3081" name="Picture 9" descr="G:\ВВ МВД РФ\1. КУОО ВВ МВД РФ\ФОТО МЕРОПРИЯТИЙ ВВ\60. День России в СОШ г.Катайска. 25.06.2014\IMG_47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636" y="476672"/>
            <a:ext cx="2808312" cy="1872208"/>
          </a:xfrm>
          <a:prstGeom prst="rect">
            <a:avLst/>
          </a:prstGeom>
          <a:noFill/>
        </p:spPr>
      </p:pic>
      <p:pic>
        <p:nvPicPr>
          <p:cNvPr id="19" name="Picture 7" descr="G:\ВВ МВД РФ\1. КУОО ВВ МВД РФ\ФОТО МЕРОПРИЯТИЙ ВВ\60. День России в СОШ г.Катайска. 25.06.2014\IMG_47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476672"/>
            <a:ext cx="3240360" cy="2160239"/>
          </a:xfrm>
          <a:prstGeom prst="rect">
            <a:avLst/>
          </a:prstGeom>
          <a:noFill/>
        </p:spPr>
      </p:pic>
      <p:pic>
        <p:nvPicPr>
          <p:cNvPr id="3082" name="Picture 10" descr="G:\ВВ МВД РФ\1. КУОО ВВ МВД РФ\ФОТО МЕРОПРИЯТИЙ ВВ\60. День России в СОШ г.Катайска. 25.06.2014\IMG_47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2276872"/>
            <a:ext cx="1080120" cy="720080"/>
          </a:xfrm>
          <a:prstGeom prst="rect">
            <a:avLst/>
          </a:prstGeom>
          <a:noFill/>
        </p:spPr>
      </p:pic>
      <p:pic>
        <p:nvPicPr>
          <p:cNvPr id="3083" name="Picture 11" descr="G:\ВВ МВД РФ\1. КУОО ВВ МВД РФ\ФОТО МЕРОПРИЯТИЙ ВВ\60. День России в СОШ г.Катайска. 25.06.2014\IMG_476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9164" y="1988840"/>
            <a:ext cx="1296144" cy="864096"/>
          </a:xfrm>
          <a:prstGeom prst="rect">
            <a:avLst/>
          </a:prstGeom>
          <a:noFill/>
        </p:spPr>
      </p:pic>
      <p:pic>
        <p:nvPicPr>
          <p:cNvPr id="3084" name="Picture 12" descr="G:\ВВ МВД РФ\1. КУОО ВВ МВД РФ\ФОТО МЕРОПРИЯТИЙ ВВ\60. День России в СОШ г.Катайска. 25.06.2014\IMG_468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24328" y="2276872"/>
            <a:ext cx="1044624" cy="696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29200"/>
            <a:ext cx="8064896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25.06.2014г.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№15 (г.Каменск-Уральский) было проведено праздничное мероприятие, посвященное Дню России. Мальчишки, а в особенности девчонки были очень рады гостям в военной форме: громко аплодировали и поддерживали участников клуба «ОДОН» во время выступления (охват: 124 школьника 1–7 классов).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32(33)-2014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4099" name="Picture 3" descr="G:\ВВ МВД РФ\1. КУОО ВВ МВД РФ\ФОТО МЕРОПРИЯТИЙ ВВ\61. День России в шк.15. 25.06.2014\IMG_4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548680"/>
            <a:ext cx="2915816" cy="1943877"/>
          </a:xfrm>
          <a:prstGeom prst="rect">
            <a:avLst/>
          </a:prstGeom>
          <a:noFill/>
        </p:spPr>
      </p:pic>
      <p:pic>
        <p:nvPicPr>
          <p:cNvPr id="4100" name="Picture 4" descr="G:\ВВ МВД РФ\1. КУОО ВВ МВД РФ\ФОТО МЕРОПРИЯТИЙ ВВ\61. День России в шк.15. 25.06.2014\IMG_4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2843808" cy="1895872"/>
          </a:xfrm>
          <a:prstGeom prst="rect">
            <a:avLst/>
          </a:prstGeom>
          <a:noFill/>
        </p:spPr>
      </p:pic>
      <p:pic>
        <p:nvPicPr>
          <p:cNvPr id="4101" name="Picture 5" descr="G:\ВВ МВД РФ\1. КУОО ВВ МВД РФ\ФОТО МЕРОПРИЯТИЙ ВВ\61. День России в шк.15. 25.06.2014\IMG_45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564903"/>
            <a:ext cx="2484276" cy="1656184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548679"/>
            <a:ext cx="2160240" cy="216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 descr="G:\ВВ МВД РФ\1. КУОО ВВ МВД РФ\ФОТО МЕРОПРИЯТИЙ ВВ\61. День России в шк.15. 25.06.2014\IMG_46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1" y="2492896"/>
            <a:ext cx="2484277" cy="1656184"/>
          </a:xfrm>
          <a:prstGeom prst="rect">
            <a:avLst/>
          </a:prstGeom>
          <a:noFill/>
        </p:spPr>
      </p:pic>
      <p:pic>
        <p:nvPicPr>
          <p:cNvPr id="21" name="Picture 2" descr="G:\ВВ МВД РФ\1. КУОО ВВ МВД РФ\ФОТО МЕРОПРИЯТИЙ ВВ\61. День России в шк.15. 25.06.2014\IMG_45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9812" y="1988502"/>
            <a:ext cx="3420380" cy="2280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29200"/>
            <a:ext cx="8064896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28.06.2014г.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№21 (г.Каменск-Уральский) было проведено праздничное мероприятие, посвященное Дню России. Больше всего учащимся данной школы понравились выступления военно-патриотического клуба «ОДОН» (охват: более 90 школьников 1–7 классов).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33(34)-2014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8" name="Picture 4" descr="G:\ВВ МВД РФ\1. КУОО ВВ МВД РФ\ФОТО МЕРОПРИЯТИЙ ВВ\64. День России в школе 21. 28.06.2014\IMG_4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628800"/>
            <a:ext cx="1709936" cy="2564904"/>
          </a:xfrm>
          <a:prstGeom prst="rect">
            <a:avLst/>
          </a:prstGeom>
          <a:noFill/>
        </p:spPr>
      </p:pic>
      <p:pic>
        <p:nvPicPr>
          <p:cNvPr id="7" name="Picture 3" descr="G:\ВВ МВД РФ\1. КУОО ВВ МВД РФ\ФОТО МЕРОПРИЯТИЙ ВВ\64. День России в школе 21. 28.06.2014\IMG_48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628800"/>
            <a:ext cx="1800200" cy="2700300"/>
          </a:xfrm>
          <a:prstGeom prst="rect">
            <a:avLst/>
          </a:prstGeom>
          <a:noFill/>
        </p:spPr>
      </p:pic>
      <p:pic>
        <p:nvPicPr>
          <p:cNvPr id="1029" name="Picture 5" descr="G:\ВВ МВД РФ\1. КУОО ВВ МВД РФ\ФОТО МЕРОПРИЯТИЙ ВВ\64. День России в школе 21. 28.06.2014\IMG_4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772816"/>
            <a:ext cx="1565920" cy="2348880"/>
          </a:xfrm>
          <a:prstGeom prst="rect">
            <a:avLst/>
          </a:prstGeom>
          <a:noFill/>
        </p:spPr>
      </p:pic>
      <p:pic>
        <p:nvPicPr>
          <p:cNvPr id="10" name="Picture 2" descr="G:\ВВ МВД РФ\1. КУОО ВВ МВД РФ\ФОТО МЕРОПРИЯТИЙ ВВ\64. День России в школе 21. 28.06.2014\IMG_48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628800"/>
            <a:ext cx="1781944" cy="2672916"/>
          </a:xfrm>
          <a:prstGeom prst="rect">
            <a:avLst/>
          </a:prstGeom>
          <a:noFill/>
        </p:spPr>
      </p:pic>
      <p:pic>
        <p:nvPicPr>
          <p:cNvPr id="1030" name="Picture 6" descr="G:\ВВ МВД РФ\1. КУОО ВВ МВД РФ\ФОТО МЕРОПРИЯТИЙ ВВ\64. День России в школе 21. 28.06.2014\IMG_49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5916" y="3212976"/>
            <a:ext cx="1692188" cy="1128126"/>
          </a:xfrm>
          <a:prstGeom prst="rect">
            <a:avLst/>
          </a:prstGeom>
          <a:noFill/>
        </p:spPr>
      </p:pic>
      <p:pic>
        <p:nvPicPr>
          <p:cNvPr id="1031" name="Picture 7" descr="G:\ВВ МВД РФ\1. КУОО ВВ МВД РФ\ФОТО МЕРОПРИЯТИЙ ВВ\64. День России в школе 21. 28.06.2014\IMG_49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548680"/>
            <a:ext cx="2555776" cy="1703851"/>
          </a:xfrm>
          <a:prstGeom prst="rect">
            <a:avLst/>
          </a:prstGeom>
          <a:noFill/>
        </p:spPr>
      </p:pic>
      <p:pic>
        <p:nvPicPr>
          <p:cNvPr id="1033" name="Picture 9" descr="G:\ВВ МВД РФ\1. КУОО ВВ МВД РФ\ФОТО МЕРОПРИЯТИЙ ВВ\64. День России в школе 21. 28.06.2014\IMG_49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548680"/>
            <a:ext cx="2051720" cy="1367813"/>
          </a:xfrm>
          <a:prstGeom prst="rect">
            <a:avLst/>
          </a:prstGeom>
          <a:noFill/>
        </p:spPr>
      </p:pic>
      <p:pic>
        <p:nvPicPr>
          <p:cNvPr id="1035" name="Picture 11" descr="G:\ВВ МВД РФ\1. КУОО ВВ МВД РФ\ФОТО МЕРОПРИЯТИЙ ВВ\64. День России в школе 21. 28.06.2014\IMG_487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620688"/>
            <a:ext cx="1979712" cy="1319808"/>
          </a:xfrm>
          <a:prstGeom prst="rect">
            <a:avLst/>
          </a:prstGeom>
          <a:noFill/>
        </p:spPr>
      </p:pic>
      <p:pic>
        <p:nvPicPr>
          <p:cNvPr id="16" name="Picture 10" descr="G:\ВВ МВД РФ\1. КУОО ВВ МВД РФ\ФОТО МЕРОПРИЯТИЙ ВВ\64. День России в школе 21. 28.06.2014\IMG_486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7516" y="548680"/>
            <a:ext cx="1728192" cy="1152128"/>
          </a:xfrm>
          <a:prstGeom prst="rect">
            <a:avLst/>
          </a:prstGeom>
          <a:noFill/>
        </p:spPr>
      </p:pic>
      <p:pic>
        <p:nvPicPr>
          <p:cNvPr id="1036" name="Picture 12" descr="G:\ВВ МВД РФ\1. КУОО ВВ МВД РФ\ФОТО МЕРОПРИЯТИЙ ВВ\64. День России в школе 21. 28.06.2014\IMG_487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1920" y="1988840"/>
            <a:ext cx="1728192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8064896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30.06.2014г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. Совместное, с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организацией ВВ МВД РФ, участие в организации и проведении учебных стрельб с обучающимися Каменск-Уральского агропромышленного техникума в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в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/ч 45123 (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Травянский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гарнизон).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34(35)-2014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6" name="Picture 2" descr="G:\ВВ МВД РФ\1. КУОО ВВ МВД РФ\ФОТО МЕРОПРИЯТИЙ ВВ\63. Стрельбы в Травянке. 30.06.2014\DSC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924944"/>
            <a:ext cx="2987824" cy="1984450"/>
          </a:xfrm>
          <a:prstGeom prst="rect">
            <a:avLst/>
          </a:prstGeom>
          <a:noFill/>
        </p:spPr>
      </p:pic>
      <p:pic>
        <p:nvPicPr>
          <p:cNvPr id="1027" name="Picture 3" descr="G:\ВВ МВД РФ\1. КУОО ВВ МВД РФ\ФОТО МЕРОПРИЯТИЙ ВВ\63. Стрельбы в Травянке. 30.06.2014\DSC_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403175"/>
            <a:ext cx="3024336" cy="1881809"/>
          </a:xfrm>
          <a:prstGeom prst="rect">
            <a:avLst/>
          </a:prstGeom>
          <a:noFill/>
        </p:spPr>
      </p:pic>
      <p:pic>
        <p:nvPicPr>
          <p:cNvPr id="1029" name="Picture 5" descr="G:\ВВ МВД РФ\1. КУОО ВВ МВД РФ\ФОТО МЕРОПРИЯТИЙ ВВ\63. Стрельбы в Травянке. 30.06.2014\DSC_0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548680"/>
            <a:ext cx="2592288" cy="1524459"/>
          </a:xfrm>
          <a:prstGeom prst="rect">
            <a:avLst/>
          </a:prstGeom>
          <a:noFill/>
        </p:spPr>
      </p:pic>
      <p:pic>
        <p:nvPicPr>
          <p:cNvPr id="1030" name="Picture 6" descr="G:\ВВ МВД РФ\1. КУОО ВВ МВД РФ\ФОТО МЕРОПРИЯТИЙ ВВ\63. Стрельбы в Травянке. 30.06.2014\DSC_0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916832"/>
            <a:ext cx="2411760" cy="1601841"/>
          </a:xfrm>
          <a:prstGeom prst="rect">
            <a:avLst/>
          </a:prstGeom>
          <a:noFill/>
        </p:spPr>
      </p:pic>
      <p:pic>
        <p:nvPicPr>
          <p:cNvPr id="1031" name="Picture 7" descr="G:\ВВ МВД РФ\1. КУОО ВВ МВД РФ\ФОТО МЕРОПРИЯТИЙ ВВ\63. Стрельбы в Травянке. 30.06.2014\DSC_00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356992"/>
            <a:ext cx="2411760" cy="1601841"/>
          </a:xfrm>
          <a:prstGeom prst="rect">
            <a:avLst/>
          </a:prstGeom>
          <a:noFill/>
        </p:spPr>
      </p:pic>
      <p:pic>
        <p:nvPicPr>
          <p:cNvPr id="1032" name="Picture 8" descr="G:\ВВ МВД РФ\1. КУОО ВВ МВД РФ\ФОТО МЕРОПРИЯТИЙ ВВ\63. Стрельбы в Травянке. 30.06.2014\DSC_00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1124744"/>
            <a:ext cx="3085723" cy="2016224"/>
          </a:xfrm>
          <a:prstGeom prst="rect">
            <a:avLst/>
          </a:prstGeom>
          <a:noFill/>
        </p:spPr>
      </p:pic>
      <p:pic>
        <p:nvPicPr>
          <p:cNvPr id="1033" name="Picture 9" descr="G:\ВВ МВД РФ\1. КУОО ВВ МВД РФ\ФОТО МЕРОПРИЯТИЙ ВВ\63. Стрельбы в Травянке. 30.06.2014\DSC_00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3212976"/>
            <a:ext cx="2493581" cy="1656184"/>
          </a:xfrm>
          <a:prstGeom prst="rect">
            <a:avLst/>
          </a:prstGeom>
          <a:noFill/>
        </p:spPr>
      </p:pic>
      <p:pic>
        <p:nvPicPr>
          <p:cNvPr id="1034" name="Picture 10" descr="G:\ВВ МВД РФ\1. КУОО ВВ МВД РФ\ФОТО МЕРОПРИЯТИЙ ВВ\63. Стрельбы в Травянке. 30.06.2014\DSC_008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58762" y="476673"/>
            <a:ext cx="1300998" cy="864096"/>
          </a:xfrm>
          <a:prstGeom prst="rect">
            <a:avLst/>
          </a:prstGeom>
          <a:noFill/>
        </p:spPr>
      </p:pic>
      <p:pic>
        <p:nvPicPr>
          <p:cNvPr id="1035" name="Picture 11" descr="G:\ВВ МВД РФ\1. КУОО ВВ МВД РФ\ФОТО МЕРОПРИЯТИЙ ВВ\63. Стрельбы в Травянке. 30.06.2014\DSC_002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476672"/>
            <a:ext cx="1300998" cy="864096"/>
          </a:xfrm>
          <a:prstGeom prst="rect">
            <a:avLst/>
          </a:prstGeom>
          <a:noFill/>
        </p:spPr>
      </p:pic>
      <p:pic>
        <p:nvPicPr>
          <p:cNvPr id="1036" name="Picture 12" descr="G:\ВВ МВД РФ\1. КУОО ВВ МВД РФ\ФОТО МЕРОПРИЯТИЙ ВВ\63. Стрельбы в Травянке. 30.06.2014\DSC_004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76560" y="476672"/>
            <a:ext cx="1300998" cy="864096"/>
          </a:xfrm>
          <a:prstGeom prst="rect">
            <a:avLst/>
          </a:prstGeom>
          <a:noFill/>
        </p:spPr>
      </p:pic>
      <p:pic>
        <p:nvPicPr>
          <p:cNvPr id="1037" name="Picture 13" descr="G:\ВВ МВД РФ\1. КУОО ВВ МВД РФ\ФОТО МЕРОПРИЯТИЙ ВВ\63. Стрельбы в Травянке. 30.06.2014\DSC_004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8945" y="476672"/>
            <a:ext cx="1300999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064896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30.06.–10.07.2014г.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Совместно с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организацией ветеранов ВВ МВД РФ в Каменск-Уральском агропромышленном техникуме была проведена работа по выкорчевыванию деревьев и расчистке площадки для подготовки строительства в образовательном учреждении военно-спортивной полосы препятствий.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35(36)-2014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7" name="Picture 3" descr="G:\ВВ МВД РФ\1. КУОО ВВ МВД РФ\ФОТО МЕРОПРИЯТИЙ ВВ\67. Пни от тополей. 30.06-10.07.2014\DSC00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28900"/>
            <a:ext cx="3024336" cy="2268252"/>
          </a:xfrm>
          <a:prstGeom prst="rect">
            <a:avLst/>
          </a:prstGeom>
          <a:noFill/>
        </p:spPr>
      </p:pic>
      <p:pic>
        <p:nvPicPr>
          <p:cNvPr id="1028" name="Picture 4" descr="G:\ВВ МВД РФ\1. КУОО ВВ МВД РФ\ФОТО МЕРОПРИЯТИЙ ВВ\67. Пни от тополей. 30.06-10.07.2014\DSC00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548680"/>
            <a:ext cx="2880320" cy="2160240"/>
          </a:xfrm>
          <a:prstGeom prst="rect">
            <a:avLst/>
          </a:prstGeom>
          <a:noFill/>
        </p:spPr>
      </p:pic>
      <p:pic>
        <p:nvPicPr>
          <p:cNvPr id="17" name="Picture 2" descr="G:\ВВ МВД РФ\1. КУОО ВВ МВД РФ\ФОТО МЕРОПРИЯТИЙ ВВ\67. Пни от тополей. 30.06-10.07.2014\DSC006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9060" y="2564904"/>
            <a:ext cx="2976330" cy="2232248"/>
          </a:xfrm>
          <a:prstGeom prst="rect">
            <a:avLst/>
          </a:prstGeom>
          <a:noFill/>
        </p:spPr>
      </p:pic>
      <p:pic>
        <p:nvPicPr>
          <p:cNvPr id="1030" name="Picture 6" descr="G:\ВВ МВД РФ\1. КУОО ВВ МВД РФ\ФОТО МЕРОПРИЯТИЙ ВВ\67. Пни от тополей. 30.06-10.07.2014\20140710_142442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548680"/>
            <a:ext cx="3203848" cy="2402886"/>
          </a:xfrm>
          <a:prstGeom prst="rect">
            <a:avLst/>
          </a:prstGeom>
          <a:noFill/>
        </p:spPr>
      </p:pic>
      <p:pic>
        <p:nvPicPr>
          <p:cNvPr id="19" name="Picture 5" descr="G:\ВВ МВД РФ\1. КУОО ВВ МВД РФ\ФОТО МЕРОПРИЯТИЙ ВВ\67. Пни от тополей. 30.06-10.07.2014\20140710_1415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924944"/>
            <a:ext cx="2363755" cy="1772816"/>
          </a:xfrm>
          <a:prstGeom prst="rect">
            <a:avLst/>
          </a:prstGeom>
          <a:noFill/>
        </p:spPr>
      </p:pic>
      <p:pic>
        <p:nvPicPr>
          <p:cNvPr id="1031" name="Picture 7" descr="G:\ВВ МВД РФ\1. КУОО ВВ МВД РФ\ФОТО МЕРОПРИЯТИЙ ВВ\67. Пни от тополей. 30.06-10.07.2014\DSC006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39685" y="1772816"/>
            <a:ext cx="923595" cy="692696"/>
          </a:xfrm>
          <a:prstGeom prst="rect">
            <a:avLst/>
          </a:prstGeom>
          <a:noFill/>
        </p:spPr>
      </p:pic>
      <p:pic>
        <p:nvPicPr>
          <p:cNvPr id="1032" name="Picture 8" descr="G:\ВВ МВД РФ\1. КУОО ВВ МВД РФ\ФОТО МЕРОПРИЯТИЙ ВВ\67. Пни от тополей. 30.06-10.07.2014\20140710_1409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7" y="548680"/>
            <a:ext cx="1547664" cy="1160748"/>
          </a:xfrm>
          <a:prstGeom prst="rect">
            <a:avLst/>
          </a:prstGeom>
          <a:noFill/>
        </p:spPr>
      </p:pic>
      <p:pic>
        <p:nvPicPr>
          <p:cNvPr id="1033" name="Picture 9" descr="G:\ВВ МВД РФ\1. КУОО ВВ МВД РФ\ФОТО МЕРОПРИЯТИЙ ВВ\67. Пни от тополей. 30.06-10.07.2014\20140710_1410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1547410"/>
            <a:ext cx="1224136" cy="918102"/>
          </a:xfrm>
          <a:prstGeom prst="rect">
            <a:avLst/>
          </a:prstGeom>
          <a:noFill/>
        </p:spPr>
      </p:pic>
      <p:pic>
        <p:nvPicPr>
          <p:cNvPr id="1034" name="Picture 10" descr="G:\ВВ МВД РФ\1. КУОО ВВ МВД РФ\ФОТО МЕРОПРИЯТИЙ ВВ\67. Пни от тополей. 30.06-10.07.2014\DSC00627 - копия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548680"/>
            <a:ext cx="57606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072" y="5013176"/>
            <a:ext cx="8352928" cy="1051560"/>
          </a:xfrm>
        </p:spPr>
        <p:txBody>
          <a:bodyPr>
            <a:noAutofit/>
          </a:bodyPr>
          <a:lstStyle/>
          <a:p>
            <a:pPr lvl="0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16.11.2013г. 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Участие в проведении </a:t>
            </a:r>
            <a:r>
              <a:rPr lang="ru-RU" sz="1600" dirty="0">
                <a:solidFill>
                  <a:schemeClr val="tx1"/>
                </a:solidFill>
                <a:effectLst/>
                <a:latin typeface="+mn-lt"/>
              </a:rPr>
              <a:t>показательного урока по предмету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«</a:t>
            </a:r>
            <a:r>
              <a:rPr lang="ru-RU" sz="1600" dirty="0">
                <a:solidFill>
                  <a:schemeClr val="tx1"/>
                </a:solidFill>
                <a:effectLst/>
                <a:latin typeface="+mn-lt"/>
              </a:rPr>
              <a:t>Начальная военная подготовка» в общеобразовательной школе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г.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+mn-lt"/>
              </a:rPr>
              <a:t>Катайска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  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Курганской области(охват: </a:t>
            </a:r>
            <a:r>
              <a:rPr lang="ru-RU" sz="1600" dirty="0">
                <a:solidFill>
                  <a:schemeClr val="tx1"/>
                </a:solidFill>
                <a:effectLst/>
                <a:latin typeface="+mn-lt"/>
              </a:rPr>
              <a:t>30 обучающихся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).</a:t>
            </a:r>
            <a:r>
              <a:rPr lang="ru-RU" sz="1400" dirty="0">
                <a:solidFill>
                  <a:schemeClr val="tx1"/>
                </a:solidFill>
                <a:effectLst/>
              </a:rPr>
              <a:t/>
            </a:r>
            <a:br>
              <a:rPr lang="ru-RU" sz="1400" dirty="0">
                <a:solidFill>
                  <a:schemeClr val="tx1"/>
                </a:solidFill>
                <a:effectLst/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20688"/>
            <a:ext cx="3284166" cy="2463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752" r="16863" b="26025"/>
          <a:stretch>
            <a:fillRect/>
          </a:stretch>
        </p:blipFill>
        <p:spPr>
          <a:xfrm>
            <a:off x="5724128" y="692696"/>
            <a:ext cx="2736924" cy="2276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0" name="Picture 2" descr="G:\17. Урок НВП в школе г. Катайск 16.11.2013\DSC_0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08720"/>
            <a:ext cx="1368152" cy="1824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1" name="Picture 3" descr="G:\17. Урок НВП в школе г. Катайск 16.11.2013\DSC_0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284984"/>
            <a:ext cx="2171733" cy="16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2" name="Picture 4" descr="G:\17. Урок НВП в школе г. Катайск 16.11.2013\LB0YS0-lV2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356992"/>
            <a:ext cx="2016224" cy="1505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3" name="Picture 5" descr="G:\17. Урок НВП в школе г. Катайск 16.11.2013\P9FF5mAJzR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284984"/>
            <a:ext cx="2282506" cy="170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1-2013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2516196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993904"/>
            <a:ext cx="8136904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02.08.2014г.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Организация и совместное проведение с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организацией  ВВ МВД РФ военно-спортивной игры «Зарница» в детском летнем оздоровительном лагере «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Исетские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Зори» (охват 31 чел.).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36(37)-2014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8" name="Picture 2" descr="H:\ВВ МВД РФ\1. КУОО ВВ МВД РФ\ФОТО МЕРОПРИЯТИЙ ВВ\70. Зарница в Исетских Зорях. 02.08.2014\IMG_5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1584176" cy="2376264"/>
          </a:xfrm>
          <a:prstGeom prst="rect">
            <a:avLst/>
          </a:prstGeom>
          <a:noFill/>
        </p:spPr>
      </p:pic>
      <p:pic>
        <p:nvPicPr>
          <p:cNvPr id="2052" name="Picture 4" descr="H:\ВВ МВД РФ\1. КУОО ВВ МВД РФ\ФОТО МЕРОПРИЯТИЙ ВВ\70. Зарница в Исетских Зорях. 02.08.2014\IMG_5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24944"/>
            <a:ext cx="3239852" cy="2159901"/>
          </a:xfrm>
          <a:prstGeom prst="rect">
            <a:avLst/>
          </a:prstGeom>
          <a:noFill/>
        </p:spPr>
      </p:pic>
      <p:pic>
        <p:nvPicPr>
          <p:cNvPr id="2053" name="Picture 5" descr="H:\ВВ МВД РФ\1. КУОО ВВ МВД РФ\ФОТО МЕРОПРИЯТИЙ ВВ\70. Зарница в Исетских Зорях. 02.08.2014\IMG_5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76672"/>
            <a:ext cx="1979712" cy="1319808"/>
          </a:xfrm>
          <a:prstGeom prst="rect">
            <a:avLst/>
          </a:prstGeom>
          <a:noFill/>
        </p:spPr>
      </p:pic>
      <p:pic>
        <p:nvPicPr>
          <p:cNvPr id="2056" name="Picture 8" descr="H:\ВВ МВД РФ\1. КУОО ВВ МВД РФ\ФОТО МЕРОПРИЯТИЙ ВВ\70. Зарница в Исетских Зорях. 02.08.2014\IMG_54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844824"/>
            <a:ext cx="2088232" cy="1392155"/>
          </a:xfrm>
          <a:prstGeom prst="rect">
            <a:avLst/>
          </a:prstGeom>
          <a:noFill/>
        </p:spPr>
      </p:pic>
      <p:pic>
        <p:nvPicPr>
          <p:cNvPr id="2057" name="Picture 9" descr="H:\ВВ МВД РФ\1. КУОО ВВ МВД РФ\ФОТО МЕРОПРИЯТИЙ ВВ\70. Зарница в Исетских Зорях. 02.08.2014\IMG_54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512677"/>
            <a:ext cx="1565919" cy="2348879"/>
          </a:xfrm>
          <a:prstGeom prst="rect">
            <a:avLst/>
          </a:prstGeom>
          <a:noFill/>
        </p:spPr>
      </p:pic>
      <p:pic>
        <p:nvPicPr>
          <p:cNvPr id="2058" name="Picture 10" descr="H:\ВВ МВД РФ\1. КУОО ВВ МВД РФ\ФОТО МЕРОПРИЯТИЙ ВВ\70. Зарница в Исетских Зорях. 02.08.2014\IMG_54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476672"/>
            <a:ext cx="2808312" cy="1872208"/>
          </a:xfrm>
          <a:prstGeom prst="rect">
            <a:avLst/>
          </a:prstGeom>
          <a:noFill/>
        </p:spPr>
      </p:pic>
      <p:pic>
        <p:nvPicPr>
          <p:cNvPr id="16" name="Picture 6" descr="H:\ВВ МВД РФ\1. КУОО ВВ МВД РФ\ФОТО МЕРОПРИЯТИЙ ВВ\70. Зарница в Исетских Зорях. 02.08.2014\IMG_54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2492896"/>
            <a:ext cx="1440160" cy="960106"/>
          </a:xfrm>
          <a:prstGeom prst="rect">
            <a:avLst/>
          </a:prstGeom>
          <a:noFill/>
        </p:spPr>
      </p:pic>
      <p:pic>
        <p:nvPicPr>
          <p:cNvPr id="2061" name="Picture 13" descr="H:\ВВ МВД РФ\1. КУОО ВВ МВД РФ\ФОТО МЕРОПРИЯТИЙ ВВ\70. Зарница в Исетских Зорях. 02.08.2014\IMG_542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3284984"/>
            <a:ext cx="2447763" cy="1800200"/>
          </a:xfrm>
          <a:prstGeom prst="rect">
            <a:avLst/>
          </a:prstGeom>
          <a:noFill/>
        </p:spPr>
      </p:pic>
      <p:pic>
        <p:nvPicPr>
          <p:cNvPr id="20" name="Picture 7" descr="H:\ВВ МВД РФ\1. КУОО ВВ МВД РФ\ФОТО МЕРОПРИЯТИЙ ВВ\70. Зарница в Исетских Зорях. 02.08.2014\IMG_544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2420888"/>
            <a:ext cx="2736304" cy="1824202"/>
          </a:xfrm>
          <a:prstGeom prst="rect">
            <a:avLst/>
          </a:prstGeom>
          <a:noFill/>
        </p:spPr>
      </p:pic>
      <p:pic>
        <p:nvPicPr>
          <p:cNvPr id="21" name="Picture 12" descr="H:\ВВ МВД РФ\1. КУОО ВВ МВД РФ\ФОТО МЕРОПРИЯТИЙ ВВ\70. Зарница в Исетских Зорях. 02.08.2014\IMG_541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2160" y="4005064"/>
            <a:ext cx="1368151" cy="1088121"/>
          </a:xfrm>
          <a:prstGeom prst="rect">
            <a:avLst/>
          </a:prstGeom>
          <a:noFill/>
        </p:spPr>
      </p:pic>
      <p:pic>
        <p:nvPicPr>
          <p:cNvPr id="22" name="Picture 11" descr="H:\ВВ МВД РФ\1. КУОО ВВ МВД РФ\ФОТО МЕРОПРИЯТИЙ ВВ\70. Зарница в Исетских Зорях. 02.08.2014\IMG_540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52320" y="4005064"/>
            <a:ext cx="114366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33256"/>
            <a:ext cx="8352928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effectLst/>
              </a:rPr>
              <a:t>Летом 2014 год на Всероссийском фестивале инновационных продуктов экспертный     совет и оргкомитет конкурса «Новаторство в образовании – 2014» признал проект Каменск-Уральского агропромышленного техникума и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организации ветеранов ВВ МВД РФ по созданию  военно-патриотического клуба «ОДОН» лауреатом в номинации «Самый успешный проект 2014 года в области разработок  по патриотическому воспитанию молодежи».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37(38)-2014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6" name="Picture 2" descr="H:\ВВ МВД РФ\1. КУОО ВВ МВД РФ\ФОТО МЕРОПРИЯТИЙ ВВ\0. Сканкопии материалов Каменск-Уральской организации ВВ МВД РФ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476672"/>
            <a:ext cx="5743362" cy="3816424"/>
          </a:xfrm>
          <a:prstGeom prst="rect">
            <a:avLst/>
          </a:prstGeom>
          <a:noFill/>
        </p:spPr>
      </p:pic>
      <p:pic>
        <p:nvPicPr>
          <p:cNvPr id="1027" name="Picture 3" descr="H:\ВВ МВД РФ\1. КУОО ВВ МВД РФ\ФОТО МЕРОПРИЯТИЙ ВВ\0. Сканкопии материалов Каменск-Уральской организации ВВ МВД РФ\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76671"/>
            <a:ext cx="2808312" cy="38429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993904"/>
            <a:ext cx="8280920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38(39)-2014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539552" y="4797152"/>
            <a:ext cx="79928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Июль–август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2014г.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j-lt"/>
                <a:cs typeface="Times New Roman" pitchFamily="18" charset="0"/>
              </a:rPr>
              <a:t>Организация и совместное с членами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+mj-lt"/>
                <a:cs typeface="Times New Roman" pitchFamily="18" charset="0"/>
              </a:rPr>
              <a:t>Каменск-Уральской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j-lt"/>
                <a:cs typeface="Times New Roman" pitchFamily="18" charset="0"/>
              </a:rPr>
              <a:t> общественной организации ветеранов войск правопорядка проведение летней смены (22 дня) для 74 подростков в летнем, детском оздоровительном лагере «Салют». Достигнуто соглашение о сотрудничестве летом-2015 года.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6" name="Picture 2" descr="H:\7. ВВ МВД РФ\1. КУОО ВВ МВД РФ\9. ФОТО МЕРОПРИЯТИЙ ВВ\71. .............Летняя смена в лагере Салют. август 2014\0IIq3A174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2843808" cy="1895872"/>
          </a:xfrm>
          <a:prstGeom prst="rect">
            <a:avLst/>
          </a:prstGeom>
          <a:noFill/>
        </p:spPr>
      </p:pic>
      <p:pic>
        <p:nvPicPr>
          <p:cNvPr id="1027" name="Picture 3" descr="H:\7. ВВ МВД РФ\1. КУОО ВВ МВД РФ\9. ФОТО МЕРОПРИЯТИЙ ВВ\71. .............Летняя смена в лагере Салют. август 2014\cLngyw9NV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660915"/>
            <a:ext cx="3222104" cy="2148069"/>
          </a:xfrm>
          <a:prstGeom prst="rect">
            <a:avLst/>
          </a:prstGeom>
          <a:noFill/>
        </p:spPr>
      </p:pic>
      <p:pic>
        <p:nvPicPr>
          <p:cNvPr id="1028" name="Picture 4" descr="H:\7. ВВ МВД РФ\1. КУОО ВВ МВД РФ\9. ФОТО МЕРОПРИЯТИЙ ВВ\71. .............Летняя смена в лагере Салют. август 2014\ro6QufdQfm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3844" y="548680"/>
            <a:ext cx="3132348" cy="2088232"/>
          </a:xfrm>
          <a:prstGeom prst="rect">
            <a:avLst/>
          </a:prstGeom>
          <a:noFill/>
        </p:spPr>
      </p:pic>
      <p:pic>
        <p:nvPicPr>
          <p:cNvPr id="1029" name="Picture 5" descr="H:\7. ВВ МВД РФ\1. КУОО ВВ МВД РФ\9. ФОТО МЕРОПРИЯТИЙ ВВ\71. .............Летняя смена в лагере Салют. август 2014\G7iOi2oc12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548680"/>
            <a:ext cx="1908212" cy="1272141"/>
          </a:xfrm>
          <a:prstGeom prst="rect">
            <a:avLst/>
          </a:prstGeom>
          <a:noFill/>
        </p:spPr>
      </p:pic>
      <p:pic>
        <p:nvPicPr>
          <p:cNvPr id="1031" name="Picture 7" descr="H:\7. ВВ МВД РФ\1. КУОО ВВ МВД РФ\9. ФОТО МЕРОПРИЯТИЙ ВВ\71. .............Летняя смена в лагере Салют. август 2014\cR4rlyGA11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548680"/>
            <a:ext cx="3348372" cy="2232248"/>
          </a:xfrm>
          <a:prstGeom prst="rect">
            <a:avLst/>
          </a:prstGeom>
          <a:noFill/>
        </p:spPr>
      </p:pic>
      <p:pic>
        <p:nvPicPr>
          <p:cNvPr id="1032" name="Picture 8" descr="H:\7. ВВ МВД РФ\1. КУОО ВВ МВД РФ\9. ФОТО МЕРОПРИЯТИЙ ВВ\71. .............Летняя смена в лагере Салют. август 2014\uODOgPT8Yr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1844824"/>
            <a:ext cx="2004053" cy="3006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741368"/>
            <a:ext cx="8136904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03.10.2014г.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администрацией Каменск-Уральского агропромышленного техникума было организовано подведение итогов деятельности и награждение 9 студентов, наиболее отличившихся в составе военно-патриотического клуба «ОДОН» (КУАТ) – руководитель Владимир Александрович Ершов, который прошедшим летом стал лауреатом конкурса «Новаторство в образовании» на Всероссийском фестивале инновационных продуктов в Санкт-Петербурге как самый успешный проект 2014 года в области патриотического воспитания молодежи. Специально к данному событию был выпущены альбомы с фотографиями проведенных клубом мероприятий, которые  также были вручены студентам на память.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39(40)-2014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6" name="Picture 2" descr="H:\7. ВВ МВД РФ\1. КУОО ВВ МВД РФ\9. ФОТО МЕРОПРИЯТИЙ ВВ\74. Награждение ОДОНа. 03.10.2014\Фото\IMG_4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765" y="476672"/>
            <a:ext cx="4224469" cy="3168351"/>
          </a:xfrm>
          <a:prstGeom prst="rect">
            <a:avLst/>
          </a:prstGeom>
          <a:noFill/>
        </p:spPr>
      </p:pic>
      <p:pic>
        <p:nvPicPr>
          <p:cNvPr id="1027" name="Picture 3" descr="H:\7. ВВ МВД РФ\1. КУОО ВВ МВД РФ\9. ФОТО МЕРОПРИЯТИЙ ВВ\74. Награждение ОДОНа. 03.10.2014\Фото\3hA5U7OnLB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132856"/>
            <a:ext cx="1872208" cy="1404156"/>
          </a:xfrm>
          <a:prstGeom prst="rect">
            <a:avLst/>
          </a:prstGeom>
          <a:noFill/>
        </p:spPr>
      </p:pic>
      <p:pic>
        <p:nvPicPr>
          <p:cNvPr id="1028" name="Picture 4" descr="H:\7. ВВ МВД РФ\1. КУОО ВВ МВД РФ\9. ФОТО МЕРОПРИЯТИЙ ВВ\74. Награждение ОДОНа. 03.10.2014\Фото\IMG_42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132856"/>
            <a:ext cx="1861949" cy="1396462"/>
          </a:xfrm>
          <a:prstGeom prst="rect">
            <a:avLst/>
          </a:prstGeom>
          <a:noFill/>
        </p:spPr>
      </p:pic>
      <p:pic>
        <p:nvPicPr>
          <p:cNvPr id="3" name="Picture 7" descr="H:\7. ВВ МВД РФ\1. КУОО ВВ МВД РФ\9. ФОТО МЕРОПРИЯТИЙ ВВ\74. Награждение ОДОНа. 03.10.2014\Фото\IMG_42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548680"/>
            <a:ext cx="2027717" cy="1520788"/>
          </a:xfrm>
          <a:prstGeom prst="rect">
            <a:avLst/>
          </a:prstGeom>
          <a:noFill/>
        </p:spPr>
      </p:pic>
      <p:pic>
        <p:nvPicPr>
          <p:cNvPr id="1032" name="Picture 8" descr="H:\7. ВВ МВД РФ\1. КУОО ВВ МВД РФ\9. ФОТО МЕРОПРИЯТИЙ ВВ\74. Награждение ОДОНа. 03.10.2014\Фото\IMG_27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8959" y="548681"/>
            <a:ext cx="915290" cy="648072"/>
          </a:xfrm>
          <a:prstGeom prst="rect">
            <a:avLst/>
          </a:prstGeom>
          <a:noFill/>
        </p:spPr>
      </p:pic>
      <p:pic>
        <p:nvPicPr>
          <p:cNvPr id="5" name="Picture 10" descr="H:\7. ВВ МВД РФ\1. КУОО ВВ МВД РФ\9. ФОТО МЕРОПРИЯТИЙ ВВ\74. Награждение ОДОНа. 03.10.2014\Фото\IMG_428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298" y="548680"/>
            <a:ext cx="1547453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669360"/>
            <a:ext cx="8064896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05.10.2014г.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Участниками клуба совместно с членами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организации ветеранов войск правопорядка собрана благотворительная помощь в сумме 8 тыс. руб. для лечение командира в/ч 3275 полковника С.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Султангабиева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, который во время практических занятий по огневой подготовке накрыл своим телом гранату, которую по неосторожности выронил подчиненный военнослужащий.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40(41)-2014 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51202" name="Picture 2" descr="Архи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6513" y="548680"/>
            <a:ext cx="4369943" cy="28083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08104" y="3356992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b="1" dirty="0" smtClean="0"/>
              <a:t>© ИТАР-ТАСС/26 сентября 2014 года:</a:t>
            </a:r>
          </a:p>
          <a:p>
            <a:pPr fontAlgn="base"/>
            <a:r>
              <a:rPr lang="ru-RU" sz="1200" b="1" dirty="0" smtClean="0"/>
              <a:t>Полковника С. </a:t>
            </a:r>
            <a:r>
              <a:rPr lang="ru-RU" sz="1200" b="1" dirty="0" err="1" smtClean="0"/>
              <a:t>Султангабиева</a:t>
            </a:r>
            <a:r>
              <a:rPr lang="ru-RU" sz="1200" b="1" dirty="0" smtClean="0"/>
              <a:t>, спасшего во время учений жизнь солдату, перевозят на лечение в Москву.</a:t>
            </a:r>
            <a:endParaRPr lang="ru-RU" sz="1200" b="1" dirty="0">
              <a:solidFill>
                <a:srgbClr val="FF3300"/>
              </a:solidFill>
            </a:endParaRPr>
          </a:p>
        </p:txBody>
      </p:sp>
      <p:pic>
        <p:nvPicPr>
          <p:cNvPr id="51204" name="Picture 4" descr="Полковник Серик Султангабиев, уроженец Костанайской области, в России спас солдат, закрыв собой гранат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1" y="548680"/>
            <a:ext cx="3674635" cy="23762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2996952"/>
            <a:ext cx="36724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 На учениях, проходивших 25 сентября 2014 года  полковник С. </a:t>
            </a:r>
            <a:r>
              <a:rPr lang="ru-RU" sz="1200" b="1" dirty="0" err="1" smtClean="0"/>
              <a:t>Султангабиев</a:t>
            </a:r>
            <a:r>
              <a:rPr lang="ru-RU" sz="1200" b="1" dirty="0" smtClean="0"/>
              <a:t>  закрыл своим телом солдата, выронившего из рук боевую гранату. Солдат не пострадал, а полковник был тяжело ранен и срочно госпитализирован.</a:t>
            </a:r>
            <a:br>
              <a:rPr lang="ru-RU" sz="12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08" name="Picture 8" descr="http://photocdn4.itar-tass.com/fit/333x9999_4ec25037/tass/m2/uploads/i/20140926/38548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429000"/>
            <a:ext cx="1195306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741368"/>
            <a:ext cx="8136904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07–15.10.2014г.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Сводный отряд студентов Каменск-Уральского агропромышленного техникума (основу которого составляли члены военно-патриотического клуба «ОДОН», руководитель Владимир Александрович Ершов) участвовали в уборке овощей на полях СПК «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Белореченский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». За период уборки, работая в сложных погодных условиях, ребята убрали 598 тонн капусты. Данная акция стала коллективным ответом студентов техникума на призыв областных властей принять активное участие в уборке </a:t>
            </a:r>
            <a:r>
              <a:rPr lang="ru-RU" sz="1600" smtClean="0">
                <a:solidFill>
                  <a:schemeClr val="tx1"/>
                </a:solidFill>
                <a:effectLst/>
              </a:rPr>
              <a:t>урожая         с целью повышения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продовольственной безопасности Свердловской области. </a:t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>Наиболее отличились – Александр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Закиров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и Антон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Мелехин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41(42)-2014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6" name="Picture 3" descr="H:\7. ВВ МВД РФ\1. КУОО ВВ МВД РФ\9. ФОТО МЕРОПРИЯТИЙ ВВ\75. Уборка капусты в СПК Белореченский\IMG_20141013_105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2784310" cy="1670586"/>
          </a:xfrm>
          <a:prstGeom prst="rect">
            <a:avLst/>
          </a:prstGeom>
          <a:noFill/>
        </p:spPr>
      </p:pic>
      <p:pic>
        <p:nvPicPr>
          <p:cNvPr id="7" name="Picture 4" descr="H:\7. ВВ МВД РФ\1. КУОО ВВ МВД РФ\9. ФОТО МЕРОПРИЯТИЙ ВВ\75. Уборка капусты в СПК Белореченский\IMG_20141013_105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348880"/>
            <a:ext cx="2400267" cy="1440160"/>
          </a:xfrm>
          <a:prstGeom prst="rect">
            <a:avLst/>
          </a:prstGeom>
          <a:noFill/>
        </p:spPr>
      </p:pic>
      <p:pic>
        <p:nvPicPr>
          <p:cNvPr id="14" name="Picture 2" descr="H:\7. ВВ МВД РФ\1. КУОО ВВ МВД РФ\9. ФОТО МЕРОПРИЯТИЙ ВВ\75. Уборка капусты в СПК Белореченский\20141017_1219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548680"/>
            <a:ext cx="2484277" cy="3312371"/>
          </a:xfrm>
          <a:prstGeom prst="rect">
            <a:avLst/>
          </a:prstGeom>
          <a:noFill/>
        </p:spPr>
      </p:pic>
      <p:pic>
        <p:nvPicPr>
          <p:cNvPr id="1030" name="Picture 6" descr="H:\7. ВВ МВД РФ\1. КУОО ВВ МВД РФ\9. ФОТО МЕРОПРИЯТИЙ ВВ\75. Уборка капусты в СПК Белореченский\IMG_20141013_1452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76672"/>
            <a:ext cx="3096344" cy="1857806"/>
          </a:xfrm>
          <a:prstGeom prst="rect">
            <a:avLst/>
          </a:prstGeom>
          <a:noFill/>
        </p:spPr>
      </p:pic>
      <p:pic>
        <p:nvPicPr>
          <p:cNvPr id="16" name="Picture 5" descr="H:\7. ВВ МВД РФ\1. КУОО ВВ МВД РФ\9. ФОТО МЕРОПРИЯТИЙ ВВ\75. Уборка капусты в СПК Белореченский\IMG_20141013_1503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2060848"/>
            <a:ext cx="3024336" cy="1814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245424"/>
            <a:ext cx="8064896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30.10–02.11.2014г.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организацией ветеранов войск правопорядка, Свердловской региональной общественной организацией «Клуб спортивных единоборств «ГОНГ», РОО СО ветеранов локальных войн «Витязи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Синары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 в г.Каменск-Уральский был проведен традиционный Межрегиональный турнир по боксу памяти Героя России генерала армии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Дубынина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В.П. среди юношей и девушек. В течение четырех дней турнир посетило более 1200 зрителей, основную массу которых составляла молодежь  в  возрасте до 18–20 лет.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42(43)-2014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7" name="Picture 3" descr="H:\7. ВВ МВД РФ\1. КУОО ВВ МВД РФ\9. ФОТО МЕРОПРИЯТИЙ ВВ\76. 2-ой турнир Дубынина. 30.10-02.11.2014\Лучшее с турнира Дубынина\IMG_6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2016224" cy="1512168"/>
          </a:xfrm>
          <a:prstGeom prst="rect">
            <a:avLst/>
          </a:prstGeom>
          <a:noFill/>
        </p:spPr>
      </p:pic>
      <p:pic>
        <p:nvPicPr>
          <p:cNvPr id="3" name="Picture 6" descr="H:\7. ВВ МВД РФ\1. КУОО ВВ МВД РФ\9. ФОТО МЕРОПРИЯТИЙ ВВ\76. 2-ой турнир Дубынина. 30.10-02.11.2014\Лучшее с турнира Дубынина\IMG_5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5" y="476672"/>
            <a:ext cx="2112235" cy="1584176"/>
          </a:xfrm>
          <a:prstGeom prst="rect">
            <a:avLst/>
          </a:prstGeom>
          <a:noFill/>
        </p:spPr>
      </p:pic>
      <p:pic>
        <p:nvPicPr>
          <p:cNvPr id="17" name="Picture 7" descr="H:\7. ВВ МВД РФ\1. КУОО ВВ МВД РФ\9. ФОТО МЕРОПРИЯТИЙ ВВ\76. 2-ой турнир Дубынина. 30.10-02.11.2014\Лучшее с турнира Дубынина\IMG_6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12678"/>
            <a:ext cx="2736303" cy="2052226"/>
          </a:xfrm>
          <a:prstGeom prst="rect">
            <a:avLst/>
          </a:prstGeom>
          <a:noFill/>
        </p:spPr>
      </p:pic>
      <p:pic>
        <p:nvPicPr>
          <p:cNvPr id="18" name="Picture 4" descr="H:\7. ВВ МВД РФ\1. КУОО ВВ МВД РФ\9. ФОТО МЕРОПРИЯТИЙ ВВ\76. 2-ой турнир Дубынина. 30.10-02.11.2014\Лучшее с турнира Дубынина\IMG_61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2132856"/>
            <a:ext cx="2592288" cy="1944216"/>
          </a:xfrm>
          <a:prstGeom prst="rect">
            <a:avLst/>
          </a:prstGeom>
          <a:noFill/>
        </p:spPr>
      </p:pic>
      <p:pic>
        <p:nvPicPr>
          <p:cNvPr id="19" name="Picture 5" descr="H:\7. ВВ МВД РФ\1. КУОО ВВ МВД РФ\9. ФОТО МЕРОПРИЯТИЙ ВВ\76. 2-ой турнир Дубынина. 30.10-02.11.2014\Лучшее с турнира Дубынина\IMG_58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060848"/>
            <a:ext cx="1530170" cy="2040227"/>
          </a:xfrm>
          <a:prstGeom prst="rect">
            <a:avLst/>
          </a:prstGeom>
          <a:noFill/>
        </p:spPr>
      </p:pic>
      <p:pic>
        <p:nvPicPr>
          <p:cNvPr id="1032" name="Picture 8" descr="H:\7. ВВ МВД РФ\1. КУОО ВВ МВД РФ\9. ФОТО МЕРОПРИЯТИЙ ВВ\76. 2-ой турнир Дубынина. 30.10-02.11.2014\Лучшее с турнира Дубынина\IMG_57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7" y="2620598"/>
            <a:ext cx="1944215" cy="1458161"/>
          </a:xfrm>
          <a:prstGeom prst="rect">
            <a:avLst/>
          </a:prstGeom>
          <a:noFill/>
        </p:spPr>
      </p:pic>
      <p:pic>
        <p:nvPicPr>
          <p:cNvPr id="1033" name="Picture 9" descr="H:\7. ВВ МВД РФ\1. КУОО ВВ МВД РФ\9. ФОТО МЕРОПРИЯТИЙ ВВ\76. 2-ой турнир Дубынина. 30.10-02.11.2014\31.10-2.11.2014\30.10.2014\Бокс. фото с телефона\20141029_2251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2618910"/>
            <a:ext cx="1944217" cy="1458162"/>
          </a:xfrm>
          <a:prstGeom prst="rect">
            <a:avLst/>
          </a:prstGeom>
          <a:noFill/>
        </p:spPr>
      </p:pic>
      <p:pic>
        <p:nvPicPr>
          <p:cNvPr id="1034" name="Picture 10" descr="H:\7. ВВ МВД РФ\1. КУОО ВВ МВД РФ\9. ФОТО МЕРОПРИЯТИЙ ВВ\76. 2-ой турнир Дубынина. 30.10-02.11.2014\31.10-2.11.2014\30.10.2014\Лучшие фото\IMG_5479 - коп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35650" y="548680"/>
            <a:ext cx="1623691" cy="201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173416"/>
            <a:ext cx="7848872" cy="864096"/>
          </a:xfrm>
        </p:spPr>
        <p:txBody>
          <a:bodyPr>
            <a:no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1" name="Picture 3" descr="H:\7. ВВ МВД РФ\1. КУОО ВВ МВД РФ\9. ФОТО МЕРОПРИЯТИЙ ВВ\80. 22 года со дня смерти Дубынина. 22.11.2014\388399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48880"/>
            <a:ext cx="2592288" cy="1943429"/>
          </a:xfrm>
          <a:prstGeom prst="rect">
            <a:avLst/>
          </a:prstGeom>
          <a:noFill/>
        </p:spPr>
      </p:pic>
      <p:pic>
        <p:nvPicPr>
          <p:cNvPr id="2053" name="Picture 5" descr="H:\7. ВВ МВД РФ\1. КУОО ВВ МВД РФ\9. ФОТО МЕРОПРИЯТИЙ ВВ\80. 22 года со дня смерти Дубынина. 22.11.2014\untitled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548680"/>
            <a:ext cx="2582416" cy="1936812"/>
          </a:xfrm>
          <a:prstGeom prst="rect">
            <a:avLst/>
          </a:prstGeom>
          <a:noFill/>
        </p:spPr>
      </p:pic>
      <p:pic>
        <p:nvPicPr>
          <p:cNvPr id="2054" name="Picture 6" descr="H:\7. ВВ МВД РФ\1. КУОО ВВ МВД РФ\9. ФОТО МЕРОПРИЯТИЙ ВВ\80. 22 года со дня смерти Дубынина. 22.11.2014\b2a6603ed28c3564499b1eee42c43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548680"/>
            <a:ext cx="2945904" cy="2209428"/>
          </a:xfrm>
          <a:prstGeom prst="rect">
            <a:avLst/>
          </a:prstGeom>
          <a:noFill/>
        </p:spPr>
      </p:pic>
      <p:pic>
        <p:nvPicPr>
          <p:cNvPr id="10" name="Picture 2" descr="H:\7. ВВ МВД РФ\1. КУОО ВВ МВД РФ\9. ФОТО МЕРОПРИЯТИЙ ВВ\80. 22 года со дня смерти Дубынина. 22.11.2014\73611d2eb6693f0a0179a0ca8aef5f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5889" y="2060848"/>
            <a:ext cx="3348559" cy="2228524"/>
          </a:xfrm>
          <a:prstGeom prst="rect">
            <a:avLst/>
          </a:prstGeom>
          <a:noFill/>
        </p:spPr>
      </p:pic>
      <p:pic>
        <p:nvPicPr>
          <p:cNvPr id="11" name="Picture 4" descr="H:\7. ВВ МВД РФ\1. КУОО ВВ МВД РФ\9. ФОТО МЕРОПРИЯТИЙ ВВ\80. 22 года со дня смерти Дубынина. 22.11.2014\s198584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132856"/>
            <a:ext cx="2762251" cy="2071688"/>
          </a:xfrm>
          <a:prstGeom prst="rect">
            <a:avLst/>
          </a:prstGeom>
          <a:noFill/>
        </p:spPr>
      </p:pic>
      <p:pic>
        <p:nvPicPr>
          <p:cNvPr id="2055" name="Picture 7" descr="H:\7. ВВ МВД РФ\1. КУОО ВВ МВД РФ\9. ФОТО МЕРОПРИЯТИЙ ВВ\80. 22 года со дня смерти Дубынина. 22.11.2014\s7589029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548680"/>
            <a:ext cx="2016224" cy="151216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1560" y="4365104"/>
            <a:ext cx="79928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 11.2014г.  </a:t>
            </a:r>
            <a:r>
              <a:rPr lang="ru-RU" sz="1600" b="1" dirty="0" smtClean="0"/>
              <a:t>Участие в торжественном митинге, посвященном Дню памяти Героя России генерала армии В.П. </a:t>
            </a:r>
            <a:r>
              <a:rPr lang="ru-RU" sz="1600" b="1" dirty="0" err="1" smtClean="0"/>
              <a:t>Дубынина</a:t>
            </a:r>
            <a:r>
              <a:rPr lang="ru-RU" sz="1600" b="1" dirty="0" smtClean="0"/>
              <a:t>. Совместно с членами </a:t>
            </a:r>
            <a:r>
              <a:rPr lang="ru-RU" sz="1600" b="1" dirty="0" err="1" smtClean="0"/>
              <a:t>Каменск-Уральской</a:t>
            </a:r>
            <a:r>
              <a:rPr lang="ru-RU" sz="1600" b="1" dirty="0" smtClean="0"/>
              <a:t> общественной организации ветеранов войск правопорядка  были возложены венок и живые цветы к памятнику генералу на городской Аллее Славы. Кроме того, живые цветы были вручены и принявшим участие в мероприятии заслуженным ветеранам.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43(44)-2014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245424"/>
            <a:ext cx="8064896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28.11.2014г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. Совместная с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организацией ветеранов войск правопорядка, организация и проведение урока мужества для воспитанников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Катайского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детского дома (Курганская область, охват 10 чел.).</a:t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H:\7. ВВ МВД РФ\1. КУОО ВВ МВД РФ\9. ФОТО МЕРОПРИЯТИЙ ВВ\81. Урок мужества в школе Катайска. 28.11.2014\z8O1TJBD09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3016"/>
            <a:ext cx="2160240" cy="1440160"/>
          </a:xfrm>
          <a:prstGeom prst="rect">
            <a:avLst/>
          </a:prstGeom>
          <a:noFill/>
        </p:spPr>
      </p:pic>
      <p:pic>
        <p:nvPicPr>
          <p:cNvPr id="1028" name="Picture 4" descr="H:\7. ВВ МВД РФ\1. КУОО ВВ МВД РФ\9. ФОТО МЕРОПРИЯТИЙ ВВ\81. Урок мужества в школе Катайска. 28.11.2014\QDhaJlmx3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356992"/>
            <a:ext cx="2520280" cy="1680186"/>
          </a:xfrm>
          <a:prstGeom prst="rect">
            <a:avLst/>
          </a:prstGeom>
          <a:noFill/>
        </p:spPr>
      </p:pic>
      <p:pic>
        <p:nvPicPr>
          <p:cNvPr id="1030" name="Picture 6" descr="H:\7. ВВ МВД РФ\1. КУОО ВВ МВД РФ\9. ФОТО МЕРОПРИЯТИЙ ВВ\81. Урок мужества в школе Катайска. 28.11.2014\u_dBgQKrKW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83658" y="1796818"/>
            <a:ext cx="2556286" cy="1704190"/>
          </a:xfrm>
          <a:prstGeom prst="rect">
            <a:avLst/>
          </a:prstGeom>
          <a:noFill/>
        </p:spPr>
      </p:pic>
      <p:pic>
        <p:nvPicPr>
          <p:cNvPr id="1031" name="Picture 7" descr="H:\7. ВВ МВД РФ\1. КУОО ВВ МВД РФ\9. ФОТО МЕРОПРИЯТИЙ ВВ\81. Урок мужества в школе Катайска. 28.11.2014\0QeHEiaCJS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924944"/>
            <a:ext cx="3240361" cy="2160240"/>
          </a:xfrm>
          <a:prstGeom prst="rect">
            <a:avLst/>
          </a:prstGeom>
          <a:noFill/>
        </p:spPr>
      </p:pic>
      <p:pic>
        <p:nvPicPr>
          <p:cNvPr id="1032" name="Picture 8" descr="H:\7. ВВ МВД РФ\1. КУОО ВВ МВД РФ\9. ФОТО МЕРОПРИЯТИЙ ВВ\81. Урок мужества в школе Катайска. 28.11.2014\9S11AW8DEL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76672"/>
            <a:ext cx="2376264" cy="1584176"/>
          </a:xfrm>
          <a:prstGeom prst="rect">
            <a:avLst/>
          </a:prstGeom>
          <a:noFill/>
        </p:spPr>
      </p:pic>
      <p:pic>
        <p:nvPicPr>
          <p:cNvPr id="1033" name="Picture 9" descr="H:\7. ВВ МВД РФ\1. КУОО ВВ МВД РФ\9. ФОТО МЕРОПРИЯТИЙ ВВ\81. Урок мужества в школе Катайска. 28.11.2014\25NQwFw9Av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548680"/>
            <a:ext cx="2376264" cy="1584176"/>
          </a:xfrm>
          <a:prstGeom prst="rect">
            <a:avLst/>
          </a:prstGeom>
          <a:noFill/>
        </p:spPr>
      </p:pic>
      <p:pic>
        <p:nvPicPr>
          <p:cNvPr id="1034" name="Picture 10" descr="H:\7. ВВ МВД РФ\1. КУОО ВВ МВД РФ\9. ФОТО МЕРОПРИЯТИЙ ВВ\81. Урок мужества в школе Катайска. 28.11.2014\IAUdmAfiZi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620688"/>
            <a:ext cx="1493912" cy="2240868"/>
          </a:xfrm>
          <a:prstGeom prst="rect">
            <a:avLst/>
          </a:prstGeom>
          <a:noFill/>
        </p:spPr>
      </p:pic>
      <p:pic>
        <p:nvPicPr>
          <p:cNvPr id="1035" name="Picture 11" descr="H:\7. ВВ МВД РФ\1. КУОО ВВ МВД РФ\9. ФОТО МЕРОПРИЯТИЙ ВВ\81. Урок мужества в школе Катайска. 28.11.2014\abNnecnZJTk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3" y="548680"/>
            <a:ext cx="1536170" cy="2304256"/>
          </a:xfrm>
          <a:prstGeom prst="rect">
            <a:avLst/>
          </a:prstGeom>
          <a:noFill/>
        </p:spPr>
      </p:pic>
      <p:pic>
        <p:nvPicPr>
          <p:cNvPr id="22" name="Picture 5" descr="H:\7. ВВ МВД РФ\1. КУОО ВВ МВД РФ\9. ФОТО МЕРОПРИЯТИЙ ВВ\81. Урок мужества в школе Катайска. 28.11.2014\qI_GVGs98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2132856"/>
            <a:ext cx="2448272" cy="1632181"/>
          </a:xfrm>
          <a:prstGeom prst="rect">
            <a:avLst/>
          </a:prstGeom>
          <a:noFill/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44(45)-2014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245424"/>
            <a:ext cx="8208912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C:\Users\admin\Desktop\ВПК ОДОН фото\HtEhQmyimt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548680"/>
            <a:ext cx="4608512" cy="2765108"/>
          </a:xfrm>
          <a:prstGeom prst="rect">
            <a:avLst/>
          </a:prstGeom>
          <a:noFill/>
        </p:spPr>
      </p:pic>
      <p:pic>
        <p:nvPicPr>
          <p:cNvPr id="1027" name="Picture 3" descr="C:\Users\admin\Desktop\ВПК ОДОН фото\xydsaeDC3N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476672"/>
            <a:ext cx="2232247" cy="1339348"/>
          </a:xfrm>
          <a:prstGeom prst="rect">
            <a:avLst/>
          </a:prstGeom>
          <a:noFill/>
        </p:spPr>
      </p:pic>
      <p:pic>
        <p:nvPicPr>
          <p:cNvPr id="1028" name="Picture 4" descr="C:\Users\admin\Desktop\ВПК ОДОН фото\FtQDAHQX_f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916832"/>
            <a:ext cx="2232248" cy="1674186"/>
          </a:xfrm>
          <a:prstGeom prst="rect">
            <a:avLst/>
          </a:prstGeom>
          <a:noFill/>
        </p:spPr>
      </p:pic>
      <p:pic>
        <p:nvPicPr>
          <p:cNvPr id="1029" name="Picture 5" descr="C:\Users\admin\Desktop\ВПК ОДОН фото\PxWb6fWMDS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452320" y="476671"/>
            <a:ext cx="1121296" cy="1868827"/>
          </a:xfrm>
          <a:prstGeom prst="rect">
            <a:avLst/>
          </a:prstGeom>
          <a:noFill/>
        </p:spPr>
      </p:pic>
      <p:pic>
        <p:nvPicPr>
          <p:cNvPr id="1030" name="Picture 6" descr="C:\Users\admin\Desktop\ВПК ОДОН фото\zks9eQEneP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2420888"/>
            <a:ext cx="1595669" cy="119675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39552" y="3573016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12–14.12.2014г. </a:t>
            </a:r>
            <a:r>
              <a:rPr lang="ru-RU" sz="1600" b="1" dirty="0" smtClean="0">
                <a:latin typeface="+mj-lt"/>
              </a:rPr>
              <a:t>Под патронажем </a:t>
            </a:r>
            <a:r>
              <a:rPr lang="ru-RU" sz="1600" b="1" dirty="0" err="1" smtClean="0">
                <a:latin typeface="+mj-lt"/>
              </a:rPr>
              <a:t>Каменск-Уральской</a:t>
            </a:r>
            <a:r>
              <a:rPr lang="ru-RU" sz="1600" b="1" dirty="0" smtClean="0">
                <a:latin typeface="+mj-lt"/>
              </a:rPr>
              <a:t> общественной организации ветеранов войск правопорядка в межрегиональном студенческом турнире по боксу среди учреждений среднего профессионального образования (г. Екатеринбург), посвященном памяти бойцов, погибших в локальных войнах приняли участие члены клуба Баканов </a:t>
            </a:r>
            <a:r>
              <a:rPr lang="ru-RU" sz="1600" b="1" dirty="0" err="1" smtClean="0">
                <a:latin typeface="+mj-lt"/>
              </a:rPr>
              <a:t>Темиржан</a:t>
            </a:r>
            <a:r>
              <a:rPr lang="ru-RU" sz="1600" b="1" dirty="0" smtClean="0">
                <a:latin typeface="+mj-lt"/>
              </a:rPr>
              <a:t> и Черемисин Григорий. Всего в соревнованиях приняли участие более 60 студентов. Выступая в весовой категории 69 кг, ребята показали высокий уровень подготовки и заняли на данном турнире 1 и 2 </a:t>
            </a:r>
            <a:r>
              <a:rPr lang="ru-RU" sz="1600" b="1" dirty="0" smtClean="0">
                <a:latin typeface="+mj-lt"/>
              </a:rPr>
              <a:t>места </a:t>
            </a:r>
            <a:r>
              <a:rPr lang="ru-RU" sz="1600" b="1" dirty="0" smtClean="0">
                <a:latin typeface="+mj-lt"/>
              </a:rPr>
              <a:t>(соответственно). По мнению руководителя клуба Владимира Ершова, проведенные бои были серьезным испытанием и принесли и клубу, и обоим спортсменам вполне заслуженные награды.</a:t>
            </a:r>
            <a:endParaRPr lang="ru-RU" sz="1600" b="1" dirty="0">
              <a:latin typeface="+mj-lt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smtClean="0">
                <a:solidFill>
                  <a:schemeClr val="tx2"/>
                </a:solidFill>
                <a:latin typeface="Verdana" pitchFamily="34" charset="0"/>
              </a:rPr>
              <a:t>45(46)-</a:t>
            </a:r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941168"/>
            <a:ext cx="8255888" cy="907544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</a:rPr>
              <a:t>12.01.2014г. 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Участие в проведении полевого выхода с учащимися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+mn-lt"/>
              </a:rPr>
              <a:t>Травянской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 школы Каменского городского округа: тактическая подготовка, маскировка, стрельбы, разведение костра, полевая кухня, «день рождения в лесу» и др.  (охват: 17 человек).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3572198" cy="2679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E:\8. ВВ 12.01.2014\DSC083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060848"/>
            <a:ext cx="3618615" cy="2713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6" name="Picture 2" descr="G:\21. Полевой выход в Травянке. 12.01.2014\DSC08256.JPG"/>
          <p:cNvPicPr>
            <a:picLocks noChangeAspect="1" noChangeArrowheads="1"/>
          </p:cNvPicPr>
          <p:nvPr/>
        </p:nvPicPr>
        <p:blipFill>
          <a:blip r:embed="rId4" cstate="print"/>
          <a:srcRect l="21543" t="8207"/>
          <a:stretch>
            <a:fillRect/>
          </a:stretch>
        </p:blipFill>
        <p:spPr bwMode="auto">
          <a:xfrm>
            <a:off x="6444208" y="548680"/>
            <a:ext cx="1619672" cy="1349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7" name="Picture 3" descr="G:\21. Полевой выход в Травянке. 12.01.2014\DSC08269.JPG"/>
          <p:cNvPicPr>
            <a:picLocks noChangeAspect="1" noChangeArrowheads="1"/>
          </p:cNvPicPr>
          <p:nvPr/>
        </p:nvPicPr>
        <p:blipFill>
          <a:blip r:embed="rId5" cstate="print"/>
          <a:srcRect l="24371" b="2517"/>
          <a:stretch>
            <a:fillRect/>
          </a:stretch>
        </p:blipFill>
        <p:spPr bwMode="auto">
          <a:xfrm>
            <a:off x="4788024" y="548680"/>
            <a:ext cx="1512168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8" name="Picture 4" descr="G:\21. Полевой выход в Травянке. 12.01.2014\DSC082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620688"/>
            <a:ext cx="1728192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9" name="Picture 5" descr="G:\21. Полевой выход в Травянке. 12.01.2014\DSC082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548680"/>
            <a:ext cx="1787691" cy="1340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1(2)-2014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8483781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13176"/>
            <a:ext cx="8280920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</a:rPr>
              <a:t>01.02.2014г.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Участие в торжественном митинге, посвященном дню рождения генерала армии В.П.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+mn-lt"/>
              </a:rPr>
              <a:t>Дубынина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: почетный караул от военно-патриотического клуба «ОДОН», возложение венков и живых цветов.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38" r="14742"/>
          <a:stretch>
            <a:fillRect/>
          </a:stretch>
        </p:blipFill>
        <p:spPr>
          <a:xfrm>
            <a:off x="611560" y="2852936"/>
            <a:ext cx="2795036" cy="2156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2852936"/>
            <a:ext cx="2876084" cy="2160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4" name="Picture 2" descr="G:\23. День рождения Дубынина 01.02.2014\SAM_1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8680"/>
            <a:ext cx="2304256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5" name="Picture 3" descr="G:\23. День рождения Дубынина 01.02.2014\SAM_19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48680"/>
            <a:ext cx="2304256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6" name="Picture 4" descr="G:\23. День рождения Дубынина 01.02.2014\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924944"/>
            <a:ext cx="1920213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7" name="Picture 5" descr="G:\23. День рождения Дубынина 01.02.2014\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548680"/>
            <a:ext cx="2808312" cy="2106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2(3)-2014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423244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13176"/>
            <a:ext cx="8136904" cy="83553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+mn-lt"/>
              </a:rPr>
              <a:t>23.02.2014г.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Участие в организации и проведении военно-патриотического мероприятия  «А ну-ка, парни!» для учащихся общеобразовательных школ Каменского городского округа, посвященного Дню защитника Отечества (охват: более 80 чел.). 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82" b="22761"/>
          <a:stretch>
            <a:fillRect/>
          </a:stretch>
        </p:blipFill>
        <p:spPr>
          <a:xfrm>
            <a:off x="611560" y="620688"/>
            <a:ext cx="2996134" cy="1542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84" t="39082" r="1074" b="9623"/>
          <a:stretch>
            <a:fillRect/>
          </a:stretch>
        </p:blipFill>
        <p:spPr>
          <a:xfrm>
            <a:off x="3851920" y="620688"/>
            <a:ext cx="3024336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2" name="Picture 2" descr="G:\25. А ну-ка, парни в Позарихе. 23.02.2014\4ni1vc4NVn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20888"/>
            <a:ext cx="2808312" cy="2106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3" name="Picture 3" descr="G:\25. А ну-ка, парни в Позарихе. 23.02.2014\aJFRPUotOu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5" y="2420888"/>
            <a:ext cx="2688299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4" name="Picture 4" descr="G:\25. А ну-ка, парни в Позарихе. 23.02.2014\eK5ubbqmIl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2492896"/>
            <a:ext cx="1386154" cy="1848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5" name="Picture 5" descr="G:\25. А ну-ка, парни в Позарихе. 23.02.2014\Wu29ScnM3KY.jpg"/>
          <p:cNvPicPr>
            <a:picLocks noChangeAspect="1" noChangeArrowheads="1"/>
          </p:cNvPicPr>
          <p:nvPr/>
        </p:nvPicPr>
        <p:blipFill>
          <a:blip r:embed="rId7" cstate="print"/>
          <a:srcRect t="9783" r="8696"/>
          <a:stretch>
            <a:fillRect/>
          </a:stretch>
        </p:blipFill>
        <p:spPr bwMode="auto">
          <a:xfrm>
            <a:off x="7236296" y="620688"/>
            <a:ext cx="1293541" cy="1704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3(4)-2014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072346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941168"/>
            <a:ext cx="8208912" cy="936104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</a:rPr>
              <a:t>24.02.2014г.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Участие в торжественном концерте в Каменск-Уральском агропромышленном техникуме,  посвященном Дню защитника Отечества 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 (охват более 250 чел.).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216"/>
          <a:stretch>
            <a:fillRect/>
          </a:stretch>
        </p:blipFill>
        <p:spPr>
          <a:xfrm>
            <a:off x="2915816" y="620688"/>
            <a:ext cx="393065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admin\Desktop\КУАТ- ФОТО - КОНЦЕРТ 23 февраля\фото\Новая папка\DSC_02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9850" r="8886"/>
          <a:stretch>
            <a:fillRect/>
          </a:stretch>
        </p:blipFill>
        <p:spPr bwMode="auto">
          <a:xfrm>
            <a:off x="3131840" y="2996952"/>
            <a:ext cx="2376264" cy="198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 descr="G:\27. День защитника Отечества в КУАТ. 24.02.2014\DSC_0149.JPG"/>
          <p:cNvPicPr>
            <a:picLocks noChangeAspect="1" noChangeArrowheads="1"/>
          </p:cNvPicPr>
          <p:nvPr/>
        </p:nvPicPr>
        <p:blipFill>
          <a:blip r:embed="rId4" cstate="print"/>
          <a:srcRect l="11466" t="4316" r="8273" b="9368"/>
          <a:stretch>
            <a:fillRect/>
          </a:stretch>
        </p:blipFill>
        <p:spPr bwMode="auto">
          <a:xfrm>
            <a:off x="611560" y="2204864"/>
            <a:ext cx="1944216" cy="138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3" name="Picture 5" descr="G:\27. День защитника Отечества в КУАТ. 24.02.2014\DSC_02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620688"/>
            <a:ext cx="1512168" cy="227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5" name="Picture 7" descr="G:\27. День защитника Отечества в КУАТ. 24.02.2014\DSC_0143.JPG"/>
          <p:cNvPicPr>
            <a:picLocks noChangeAspect="1" noChangeArrowheads="1"/>
          </p:cNvPicPr>
          <p:nvPr/>
        </p:nvPicPr>
        <p:blipFill>
          <a:blip r:embed="rId6" cstate="print"/>
          <a:srcRect l="3462" r="4047"/>
          <a:stretch>
            <a:fillRect/>
          </a:stretch>
        </p:blipFill>
        <p:spPr bwMode="auto">
          <a:xfrm>
            <a:off x="611560" y="620688"/>
            <a:ext cx="1872208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7" name="Picture 9" descr="G:\27. День защитника Отечества в КУАТ. 24.02.2014\DSC_01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717032"/>
            <a:ext cx="1951497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7" name="Picture 1" descr="C:\Documents and Settings\user\Рабочий стол\vU0kduAvsWg.jpg"/>
          <p:cNvPicPr>
            <a:picLocks noChangeAspect="1" noChangeArrowheads="1"/>
          </p:cNvPicPr>
          <p:nvPr/>
        </p:nvPicPr>
        <p:blipFill>
          <a:blip r:embed="rId8" cstate="print"/>
          <a:srcRect l="4511" r="7533"/>
          <a:stretch>
            <a:fillRect/>
          </a:stretch>
        </p:blipFill>
        <p:spPr bwMode="auto">
          <a:xfrm>
            <a:off x="5796136" y="2996952"/>
            <a:ext cx="2592288" cy="19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4(5)-2014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633655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941168"/>
            <a:ext cx="7776864" cy="83553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</a:rPr>
              <a:t>27.03.2014г.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Проведение митинга, посвященного 203-ей годовщине создания Внутренних войск. Участие в открытии «мемориальной памятной плиты» в честь Внутренних войск: культурная программа, спортивные мероприятия, полевая кухня. </a:t>
            </a:r>
            <a:endParaRPr 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3823821" cy="2539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11"/>
          <a:stretch>
            <a:fillRect/>
          </a:stretch>
        </p:blipFill>
        <p:spPr>
          <a:xfrm>
            <a:off x="4499992" y="548680"/>
            <a:ext cx="3930650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4" name="Picture 2" descr="G:\28. 203 годовщина ВВ МВД РФ. 27.03.2014\DSC_0317.JPG"/>
          <p:cNvPicPr>
            <a:picLocks noChangeAspect="1" noChangeArrowheads="1"/>
          </p:cNvPicPr>
          <p:nvPr/>
        </p:nvPicPr>
        <p:blipFill>
          <a:blip r:embed="rId4" cstate="print"/>
          <a:srcRect l="8244" r="28555"/>
          <a:stretch>
            <a:fillRect/>
          </a:stretch>
        </p:blipFill>
        <p:spPr bwMode="auto">
          <a:xfrm>
            <a:off x="2843808" y="620688"/>
            <a:ext cx="1313582" cy="1380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5" name="Picture 3" descr="G:\28. 203 годовщина ВВ МВД РФ. 27.03.2014\DSC_0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692696"/>
            <a:ext cx="1970003" cy="1308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6" name="Picture 4" descr="G:\28. 203 годовщина ВВ МВД РФ. 27.03.2014\27.03.2014. Каменск-Уральский\DSC_0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701599"/>
            <a:ext cx="1368152" cy="2059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7" name="Picture 5" descr="G:\28. 203 годовщина ВВ МВД РФ. 27.03.2014\27.03.2014. Каменск-Уральский\DSC_07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996952"/>
            <a:ext cx="2276747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52120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5(6)-2014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369472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2057</TotalTime>
  <Words>2940</Words>
  <Application>Microsoft Office PowerPoint</Application>
  <PresentationFormat>Экран (4:3)</PresentationFormat>
  <Paragraphs>156</Paragraphs>
  <Slides>49</Slides>
  <Notes>14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Аспект</vt:lpstr>
      <vt:lpstr> </vt:lpstr>
      <vt:lpstr>Военно-патриотический клуб ОДОН Каменск-Уральский агропромышленный техникум (дата создания: 01 сентября 2013 года)</vt:lpstr>
      <vt:lpstr>          </vt:lpstr>
      <vt:lpstr>16.11.2013г.  Участие в проведении показательного урока по предмету  «Начальная военная подготовка» в общеобразовательной школе г. Катайска   Курганской области(охват: 30 обучающихся). </vt:lpstr>
      <vt:lpstr>12.01.2014г.  Участие в проведении полевого выхода с учащимися Травянской школы Каменского городского округа: тактическая подготовка, маскировка, стрельбы, разведение костра, полевая кухня, «день рождения в лесу» и др.  (охват: 17 человек).</vt:lpstr>
      <vt:lpstr>01.02.2014г. Участие в торжественном митинге, посвященном дню рождения генерала армии В.П. Дубынина: почетный караул от военно-патриотического клуба «ОДОН», возложение венков и живых цветов.</vt:lpstr>
      <vt:lpstr>23.02.2014г. Участие в организации и проведении военно-патриотического мероприятия  «А ну-ка, парни!» для учащихся общеобразовательных школ Каменского городского округа, посвященного Дню защитника Отечества (охват: более 80 чел.). </vt:lpstr>
      <vt:lpstr>24.02.2014г. Участие в торжественном концерте в Каменск-Уральском агропромышленном техникуме,  посвященном Дню защитника Отечества   (охват более 250 чел.).</vt:lpstr>
      <vt:lpstr>27.03.2014г. Проведение митинга, посвященного 203-ей годовщине создания Внутренних войск. Участие в открытии «мемориальной памятной плиты» в честь Внутренних войск: культурная программа, спортивные мероприятия, полевая кухня. </vt:lpstr>
      <vt:lpstr>25.04.2014г Члены военно-патриотического клуба «ОДОН» Каменск-Уральского агропромышленного техникума под руководством В. Ершова в рамках проведения «Дня защиты детей» выезжали с показательными выступлениями в Бродовскую школу Каменского городского округа (охват 103 чел. в возрасте от 8 до 14 лет).</vt:lpstr>
      <vt:lpstr>08.05.2014. Участие в праздничном концерте, посвященном Дню Победы в Каменск-Уральском агропромышленном техникуме с приглашением педагогов, студентов и ветеранов (охват более 140 студентов и 8 ветеранов).</vt:lpstr>
      <vt:lpstr>09.05.2014. Участие в торжественном параде, посвященном Дню Победы в г.Каменске-Уральском. В знаменной группе – члены военно-патриотического клуба ОДОН  и руководитель клуба Ершов В.А. </vt:lpstr>
      <vt:lpstr>09.05.2014. В честь празднования 69 годовщины Победы в Великой Отечественной войне на городской Аллее Славы  была организована и проведена спортивно-патриотическая акция «Рекорд Победы».  В ходе мероприятия (соорганизаторы: группа силовой акробатики WORKOUT K-U) 873 участника акции вместе сделали 25203 отжиманий – именно такое количество мирных дней прошло после 9 мая 1945 года. </vt:lpstr>
      <vt:lpstr>14.05.2014г. На стадионе общеобразовательной школы №2 была организована совместная спортивная тренировка членов военно-патриотического клуба «ОДОН» (КУАТ), «ОДОН» (Травянская школа), «БУЛАТ» (Бродовская школа), а также пограничного клуба «ПАТРИОТ» и группы силовой акробатики «ВОРКАУТ». Цель: объединение молодежи, ведущей здоровый образ жизни.  Результат: принято решение о систематическом проведении общих тренировок.</vt:lpstr>
      <vt:lpstr>14.05.2014.  Клуб «ОДОН» принял участие в торжественных проводах в ряды РА первых призывников г. Каменск-Уральского в 2014 году. Церемония проходила у памятника погибшим при исполнении служебного и воинского долга.  Проводить 16 молодых земляков, 8 из которых являлись студентами КУАТ, пришли ветераны Великой Отечественной войны, матери, представители администрации, духовенства и общественности. От имени организации призывникам были вручены памятные подарки, сказаны напутственные слова.</vt:lpstr>
      <vt:lpstr>15.05.2014. В социально-культурном центре г.Каменск-Уральского состоялось подведение итогов подготовки и проведения Торжественного Парада 9 Мая, посвященного 69 годовщине Победы в Великой Отечественной войне.  Глава г.Каменск-Уральский М.С. Астахов торжественно наградил студентов КУАТ Благодарственным письмом за активное участие в данном мероприятии.</vt:lpstr>
      <vt:lpstr>20.05.2014г. Совместное проведение военно-патриотического клубов «ОДОН»  (КУАТ) и «ОДОН» (Травянская школа) в д/с №86 «Журавленок» г.Каменска-Уральского военно-спортивной игры «Зарница» с воспитанниками детского сада  (охват 36 детей).</vt:lpstr>
      <vt:lpstr>23.05.2014г. Содействие в организации и проведении (при участии Прокуратуры Каменского района) военно-спортивных мероприятий, посвященных Дню защиты детей (охват 148 студентов КУАТ).</vt:lpstr>
      <vt:lpstr>02.06-06.062014г. Содействие в организации и проведении  учебных сборов со студентами КУАТ. Разработка и проведение занятий по строевой, физической, медицинской и тактической подготовке, военной топографии, марш-бросок, стрельбы, просмотр военно-патриотических фильмов, сдача нормативов (охват:124 студента техникума).   </vt:lpstr>
      <vt:lpstr>09.06.2014г.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лицее №9 (г.Каменск-Уральский) было проведено праздничное мероприятие, посвященное Дню России. Вниманию девчонок и мальчишек было предложено участие в различных конкурсах и состязаниях. Выступление членов военно-патриотического клуба ОДОН придало мероприятию динамичность и зрелищность (охват: более 80 школьников 1–7 классов).</vt:lpstr>
      <vt:lpstr>09.06.2014г.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№1 (г.Каменск-Уральский) было проведено праздничное мероприятие, посвященное Дню России. Как отмечают организаторы и участники мероприятия, чувствовалась особая атмосфера и настрой зрительской аудитории. Школьники подпевали и пританцовывали, импровизировали в конкурсах и очень легко шли на контакт. Желающих участвовать в различных военно-прикладных состязаниях было особенно много (охват: 175 школьников 1–7 классов).</vt:lpstr>
      <vt:lpstr>09.06.2014г.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№3 (г.Каменск-Уральский) было проведено праздничное мероприятие, посвященное Дню России. Наибольшее впечатление на ребят произвели показательные выступления военно-патриотического клуба: студенты Каменск-Уральского агропромышленного техникума выполняли тест Купера, демонстрировали навыки рукопашного боя с захватами, прыжками и падениями, приемы самообороны  (охват: более 100 школьников). </vt:lpstr>
      <vt:lpstr>10.06.2014г.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№35 (г.Каменск-Уральский) было проведено праздничное мероприятие, посвященное Дню России. Не дождавшись начала, многие школьники подходили к студентам, интересоваться тем, откуда они прибыли и почему на них военная форма. С любопытством наблюдали за тренировкой, во время которой «одоновцы» отрабатывали элементы рукопашного боя и с нетерпением ждали начала мероприятия. На протяжении всего праздника школьники были весьма активны: было видно, что мероприятие  принесло им много положительных эмоций (охват: 95 школьников 1–7 классов).</vt:lpstr>
      <vt:lpstr>10.06.2014г.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лицее №10 (г.Каменск-Уральский) было проведено праздничное мероприятие, посвященное Дню России. После исполнения песни «Улыбнись, Россия!» сотрудницей  КУАТ Е.Курьиной, члены военно-патриотичесого клуба «ОДОН» продемонстрировали элементы рукопашного боя. Особый интерес у школьников вызвало предложение попробовать собственноручно разобрать и собрать учебный автомат. Окружив плотным кольцом стол, с лежащим на нем автоматом, ребятня с удовольствием наблюдала за теми, которого выбрали для этого ответственного дела (охват: более 130 школьников).</vt:lpstr>
      <vt:lpstr>10.06.2014г.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№22 (г.Каменск-Уральский) было проведено праздничное мероприятие, посвященное Дню России. Данное мероприятие освещалось местным телевидением: было рассказано о военно-патриотическом клубе ОДОН, о его участниках – активистах патриотической работы с подрастающим поколением города и района. Наглядным примером этой работы стало яркое, динамичное выступление «одоновцев» перед учениками школы (охват: 191 школьник 1–7 классов).</vt:lpstr>
      <vt:lpstr>11.06.2014г.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№16 (г.Каменск-Уральский) было проведено праздничное патриотическое мероприятие, посвященное Дню России. Каждый присутствовавший на мероприятии получил самые добрые и позитивные эмоции. Не удивительно, что на вопросы: «Вам понравилось выступление студентов? А вы хотите быть такими же сильными и ловкими, как члены военно-патриотического клуба «ОДОН»?» – вся веселая  и пестрая ватага ребятни кричала: «Конечно же, хотим! Хотим все, без исключения!» (охват: более 120 школьников 1–7 классов).</vt:lpstr>
      <vt:lpstr>11.06.2014г.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№30 (г.Каменск-Уральский) было проведено праздничное патриотическое мероприятие, посвященное Дню России. В данной школе имеются достаточно устоявшиеся традиции проведения мероприятий военно-патриотической направленности. По завершению выступления  клуба «ОДОН» школьникам было предложено попробовать разобрать автомат: одна из девочек, вызвавшись добровольцем, достаточно быстро и умело разобрала автомат, чем и вызвала бурные аплодисменты всех зрителей и организаторов праздника (охват: 93 школьника).</vt:lpstr>
      <vt:lpstr>11.06.2014г.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№20 (г.Каменск-Уральский) было проведено праздничное мероприятие, посвященное Дню России. Школьникам были подарены календари и брелки. После выступления несколько школьников ответили на специально приготовленные вопросы о праздничной программе. По словам ребят, больше всего им понравилось смотреть на то, как выступали члены военно-патриотического клуба ОДОН и разбирать автомат. На вопрос: «хотели бы они прийти на экскурсию в техникум и попробовать управлять автомобилями и тракторами?» – все дружно ответили, что хотят! (охват: более 120 школьников).</vt:lpstr>
      <vt:lpstr>16.06.2014г. 16.06.2014г. Организация и проведение торжественного награждения активистов военно-патриотического движения в Каменск-Уральском агропромышленном техникуме. Среди отмеченных были и члены военно-патриотического клуба ОДОН (КУАТ).</vt:lpstr>
      <vt:lpstr>20.06.2014г.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№37 (г.Каменск-Уральский) было проведено праздничное мероприятие, посвященное Дню России. Новая программа, разработанная  руководителем военно-патриотического клуба «ОДОН» В.Ершовым, оказалась очень интересной и зрелищной. Ставшая уже традиционной сборка-разборка автомата также была успешно продемонстрирована учащимся школ, после чего школьники сами попробовали разобрать и собрать оружие (охват: более 100 школьников 1–7 классов).</vt:lpstr>
      <vt:lpstr>23.06.2014г.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№38 (г.Каменск-Уральский) было проведено праздничное мероприятие, посвященное Дню России. Данное мероприятие отличалась довольно небольшим количеством ребят, но, тем не менее, активно принявшим участие во всех конкурсах. Праздник в целом удался. Каждый отряд получил на память сувениры от техникума и сладкие призы от Центра «Орбита» (охват: 58 школьников).</vt:lpstr>
      <vt:lpstr>23.06.2014г.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№40 (г.Каменск-Уральский) было проведено праздничное мероприятие, посвященное Дню России. Перед выступлением участники клуба «ОДОН» решили еще раз проработать свою программу: основные броски и элементы рукопашного боя – и это еще до начала мероприятия вызвало неподдельный интерес. За спиной «одоновцев» слышались восторженные возгласы зрителей: «Ух ты!», «Ничего себе!», «Браво!» (охват: более 120 школьников 1–6 классов). </vt:lpstr>
      <vt:lpstr>24.06.2014г.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№31 (г.Каменск-Уральский) было проведено праздничное мероприятие, посвященное Дню России. Учащиеся данной школы были одними из самых активных и веселых: с большим удовольствием они пели, танцевали, участвовали в конкурсах. А выступления военно-патриотического клуба «ОДОН» просто заворожило и малышей, и старшеклассников (охват: 76 школьников 1–7 классов). </vt:lpstr>
      <vt:lpstr>24.06.2014г. Очередная совместная тренировка военно-патриотических клубов «ОДОН» (КУАТ и Травянская СОШ) прошла в Веревочном парке в лесопарковой зоне за СК «Олимп» на площадке среди деревьев со скалодромом, «тарзанками», бочками, лестницами, веревочными паутинами, по которым нужно пройти со специальным снаряжением. Уже имеющим опыт в прохождении высотной трассы, «одоновцам» предстояло преодолеть уровни второй и третей сложности. Легко и уверенно справившись с «зеленой» трассой, ребята приступали к прохождению «красной» – самой высокой из имеющихся в парке.  Мероприятие всем очень понравилось!</vt:lpstr>
      <vt:lpstr>25.06.2014г.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г.Катайска (Курганская область) было проведено праздничное мероприятие, посвященное Дню России, которое стало весьма оригинальным и запоминающимся подарком для выпускников школы. На этот раз мероприятие было организовано как перед сверстниками, так и их родителями (охват: 30 человек).</vt:lpstr>
      <vt:lpstr>25.06.2014г.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СОШ №15 (г.Каменск-Уральский) было проведено праздничное мероприятие, посвященное Дню России. Мальчишки, а в особенности девчонки были очень рады гостям в военной форме: громко аплодировали и поддерживали участников клуба «ОДОН» во время выступления (охват: 124 школьника 1–7 классов). </vt:lpstr>
      <vt:lpstr>28.06.2014г. Совместно с Центром внешкольной работы «Орбита», сотрудниками Каменск-Уральского агропромышленного техникума и военно-патриотическим клубом «ОДОН» (КУАТ) в школе №21 (г.Каменск-Уральский) было проведено праздничное мероприятие, посвященное Дню России. Больше всего учащимся данной школы понравились выступления военно-патриотического клуба «ОДОН» (охват: более 90 школьников 1–7 классов).  </vt:lpstr>
      <vt:lpstr>30.06.2014г. Совместное, с Каменск-Уральской общественной организацией ВВ МВД РФ, участие в организации и проведении учебных стрельб с обучающимися Каменск-Уральского агропромышленного техникума в в/ч 45123 (Травянский гарнизон).  </vt:lpstr>
      <vt:lpstr>30.06.–10.07.2014г. Совместно с Каменск-Уральской общественной организацией ветеранов ВВ МВД РФ в Каменск-Уральском агропромышленном техникуме была проведена работа по выкорчевыванию деревьев и расчистке площадки для подготовки строительства в образовательном учреждении военно-спортивной полосы препятствий.   </vt:lpstr>
      <vt:lpstr>02.08.2014г. Организация и совместное проведение с Каменск-Уральской общественной организацией  ВВ МВД РФ военно-спортивной игры «Зарница» в детском летнем оздоровительном лагере «Исетские Зори» (охват 31 чел.).    </vt:lpstr>
      <vt:lpstr>Летом 2014 год на Всероссийском фестивале инновационных продуктов экспертный     совет и оргкомитет конкурса «Новаторство в образовании – 2014» признал проект Каменск-Уральского агропромышленного техникума и Каменск-Уральской общественной организации ветеранов ВВ МВД РФ по созданию  военно-патриотического клуба «ОДОН» лауреатом в номинации «Самый успешный проект 2014 года в области разработок  по патриотическому воспитанию молодежи».    </vt:lpstr>
      <vt:lpstr>     </vt:lpstr>
      <vt:lpstr>03.10.2014г. Совместно с администрацией Каменск-Уральского агропромышленного техникума было организовано подведение итогов деятельности и награждение 9 студентов, наиболее отличившихся в составе военно-патриотического клуба «ОДОН» (КУАТ) – руководитель Владимир Александрович Ершов, который прошедшим летом стал лауреатом конкурса «Новаторство в образовании» на Всероссийском фестивале инновационных продуктов в Санкт-Петербурге как самый успешный проект 2014 года в области патриотического воспитания молодежи. Специально к данному событию был выпущены альбомы с фотографиями проведенных клубом мероприятий, которые  также были вручены студентам на память.        </vt:lpstr>
      <vt:lpstr>05.10.2014г. Участниками клуба совместно с членами Каменск-Уральской общественной организации ветеранов войск правопорядка собрана благотворительная помощь в сумме 8 тыс. руб. для лечение командира в/ч 3275 полковника С. Султангабиева, который во время практических занятий по огневой подготовке накрыл своим телом гранату, которую по неосторожности выронил подчиненный военнослужащий.        </vt:lpstr>
      <vt:lpstr>07–15.10.2014г. Сводный отряд студентов Каменск-Уральского агропромышленного техникума (основу которого составляли члены военно-патриотического клуба «ОДОН», руководитель Владимир Александрович Ершов) участвовали в уборке овощей на полях СПК «Белореченский». За период уборки, работая в сложных погодных условиях, ребята убрали 598 тонн капусты. Данная акция стала коллективным ответом студентов техникума на призыв областных властей принять активное участие в уборке урожая         с целью повышения продовольственной безопасности Свердловской области.  Наиболее отличились – Александр Закиров и Антон Мелехин.       </vt:lpstr>
      <vt:lpstr>30.10–02.11.2014г. Совместно с Каменск-Уральской общественной организацией ветеранов войск правопорядка, Свердловской региональной общественной организацией «Клуб спортивных единоборств «ГОНГ», РОО СО ветеранов локальных войн «Витязи Синары» в г.Каменск-Уральский был проведен традиционный Межрегиональный турнир по боксу памяти Героя России генерала армии Дубынина В.П. среди юношей и девушек. В течение четырех дней турнир посетило более 1200 зрителей, основную массу которых составляла молодежь  в  возрасте до 18–20 лет.          </vt:lpstr>
      <vt:lpstr>         </vt:lpstr>
      <vt:lpstr>28.11.2014г. Совместная с Каменск-Уральской общественной организацией ветеранов войск правопорядка, организация и проведение урока мужества для воспитанников Катайского детского дома (Курганская область, охват 10 чел.).         </vt:lpstr>
      <vt:lpstr>         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</dc:creator>
  <cp:lastModifiedBy>admin</cp:lastModifiedBy>
  <cp:revision>263</cp:revision>
  <dcterms:created xsi:type="dcterms:W3CDTF">2014-03-29T05:12:03Z</dcterms:created>
  <dcterms:modified xsi:type="dcterms:W3CDTF">2014-12-17T02:47:16Z</dcterms:modified>
</cp:coreProperties>
</file>